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Relationships xmlns="http://schemas.openxmlformats.org/package/2006/relationships"><Relationship Id="rId1" Type="http://schemas.openxmlformats.org/officeDocument/2006/relationships/extended-properties" Target="docProps/app.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This is your first impression. Before presenting, replace ALL bracketed placeholders with your actual information. Add your company logo in the top-right area. The initiative name should be specific and outcome-oriented (e.g., 'RevOps Transformation to Recover $1.2M in Annual Revenue' not 'CRM Implementation Project').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The executive summary is the most important slide. Many decision-makers will form their opinion here. Lead with the financial headline: total investment vs. expected return. Your summary paragraph should answer three questions in under 50 words: What is broken? What will you do? What is the expected return? Practice delivering this slide in under 90 seconds.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Quantify every problem. Vague pain statements ('our process is inefficient') will not secure budget. Use specific dollar figures from the CFC calculators. The four-quadrant layout lets you show breadth of impact. If you cannot fill all four, remove the weakest and expand the remaining cards. Tip: Pause after stating total annual cost of inaction. Let the number land.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This slide sells the vision. The current-state column should match the problems from Slide 3. The future-state column should be ambitious but credible. Use industry benchmarks to justify targets. The arrow between columns represents your project. Below the comparison, explain WHY these targets are achievable, not just what they are. Reference specific tools, processes, or methodologies.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Be transparent about costs. Hidden costs erode trust and kill deals. Include opportunity cost of internal team time. If you have a phased approach, call it out. Decision-makers appreciate options: 'Phase 1 is $X, with an optional Phase 2 for $Y.' Always show the total clearly. Anticipate the question: 'What happens if we do Phase 1 only?'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This is where you prove the math works. The four headline metrics (ROI %, Net Value, Benefit-to-Cost Ratio, Payback Period) should be compelling at a glance. If payback period exceeds 12 months, emphasize the 3-year net value instead. Always cite which calculators produced these numbers. Reproducibility builds credibility. Be prepared to walk through the methodology if challenged.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Showing risks proactively demonstrates maturity. A business case with zero risks looks naive. Include 3-4 real risks with honest assessments. The 'Cost of Inaction' section is your closer. Frame inaction as a decision with its own price tag. Use compound language: 'This $XXX,XXX annual cost compounds as the team grows, reaching $X.XM over three years.'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Executives want to know: when does this start delivering value? Show quick wins in Phase 1 (weeks 1-3). Adjust the timeline to match your actual scope. For larger engagements, extend to 16-20 weeks. For focused projects, compress to 6-8 weeks. Always include the 'Ongoing' phase. It signals this is a sustained improvement, not a one-time project.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State your recommendation in one clear sentence. Do not hedge. The 'Decision Requested' section should specify the exact dollar amount, budget line, and timeline. Next steps should be concrete actions with dates. End with: 'I recommend we schedule a 30-minute follow-up by [DATE] to finalize the approach.' Always close with a specific next step, not an open-ended question.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PRESENTER COACHING: This appendix adds credibility. Include the full calculator outputs so stakeholders can verify your numbers independently. If presenting live, you can skip this slide and say: 'Detailed calculator results are in the appendix for your reference.' For email submissions, this section is critical. Decision-makers will check your math.</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FC_MASTER">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4754880"/>
            <a:ext cx="8229600" cy="365760"/>
          </a:xfrm>
          <a:prstGeom prst="rect">
            <a:avLst/>
          </a:prstGeom>
          <a:noFill/>
          <a:ln/>
        </p:spPr>
        <p:txBody>
          <a:bodyPr wrap="square" rtlCol="0" anchor="ctr"/>
          <a:lstStyle/>
          <a:p>
            <a:pPr algn="ctr" indent="0" marL="0">
              <a:buNone/>
            </a:pPr>
            <a:r>
              <a:rPr lang="en-US" sz="900" dirty="0">
                <a:solidFill>
                  <a:srgbClr val="94A3B8"/>
                </a:solidFill>
                <a:latin typeface="Calibri" pitchFamily="34" charset="0"/>
                <a:ea typeface="Calibri" pitchFamily="34" charset="-122"/>
                <a:cs typeface="Calibri" pitchFamily="34" charset="-120"/>
              </a:rPr>
              <a:t>Powered by Creative Foundry Co.  |  creativefoundryco.com/calculators</a:t>
            </a:r>
            <a:endParaRPr lang="en-US" sz="9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FC_DARK">
    <p:bg>
      <p:bgPr>
        <a:solidFill>
          <a:srgbClr val="0F172A"/>
        </a:solidFill>
      </p:bgPr>
    </p:bg>
    <p:spTree>
      <p:nvGrpSpPr>
        <p:cNvPr id="1" name=""/>
        <p:cNvGrpSpPr/>
        <p:nvPr/>
      </p:nvGrpSpPr>
      <p:grpSpPr>
        <a:xfrm>
          <a:off x="0" y="0"/>
          <a:ext cx="0" cy="0"/>
          <a:chOff x="0" y="0"/>
          <a:chExt cx="0" cy="0"/>
        </a:xfrm>
      </p:grpSpPr>
      <p:sp>
        <p:nvSpPr>
          <p:cNvPr id="2" name="Text 0"/>
          <p:cNvSpPr/>
          <p:nvPr/>
        </p:nvSpPr>
        <p:spPr>
          <a:xfrm>
            <a:off x="457200" y="4818888"/>
            <a:ext cx="8229600" cy="320040"/>
          </a:xfrm>
          <a:prstGeom prst="rect">
            <a:avLst/>
          </a:prstGeom>
          <a:noFill/>
          <a:ln/>
        </p:spPr>
        <p:txBody>
          <a:bodyPr wrap="square" rtlCol="0" anchor="ctr"/>
          <a:lstStyle/>
          <a:p>
            <a:pPr algn="ctr" indent="0" marL="0">
              <a:buNone/>
            </a:pPr>
            <a:r>
              <a:rPr lang="en-US" sz="800" dirty="0">
                <a:solidFill>
                  <a:srgbClr val="94A3B8"/>
                </a:solidFill>
                <a:latin typeface="Calibri" pitchFamily="34" charset="0"/>
                <a:ea typeface="Calibri" pitchFamily="34" charset="-122"/>
                <a:cs typeface="Calibri" pitchFamily="34" charset="-120"/>
              </a:rPr>
              <a:t>Template by Creative Foundry Co.  |  creativefoundryco.com/calculators  |  Powered by Creative Foundry Co.</a:t>
            </a:r>
            <a:endParaRPr lang="en-US" sz="800" dirty="0"/>
          </a:p>
        </p:txBody>
      </p:sp>
    </p:spTree>
  </p:cSld>
  <p:clrMapOvr>
    <a:masterClrMapping/>
  </p:clrMapOvr>
</p:sldLayout>
</file>

<file path=ppt/slideMasters/_rels/slideMaster1.xml.rels><?xml version="1.0" encoding="UTF-8"?><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54864"/>
            <a:ext cx="9144000" cy="4745736"/>
          </a:xfrm>
          <a:prstGeom prst="rect">
            <a:avLst/>
          </a:prstGeom>
          <a:solidFill>
            <a:srgbClr val="0F172A"/>
          </a:solidFill>
          <a:ln/>
        </p:spPr>
      </p:sp>
      <p:sp>
        <p:nvSpPr>
          <p:cNvPr id="3" name="Shape 1"/>
          <p:cNvSpPr/>
          <p:nvPr/>
        </p:nvSpPr>
        <p:spPr>
          <a:xfrm>
            <a:off x="640080" y="1097280"/>
            <a:ext cx="73152" cy="1645920"/>
          </a:xfrm>
          <a:prstGeom prst="rect">
            <a:avLst/>
          </a:prstGeom>
          <a:solidFill>
            <a:srgbClr val="6366F1"/>
          </a:solidFill>
          <a:ln/>
        </p:spPr>
      </p:sp>
      <p:sp>
        <p:nvSpPr>
          <p:cNvPr id="4" name="Text 2"/>
          <p:cNvSpPr/>
          <p:nvPr/>
        </p:nvSpPr>
        <p:spPr>
          <a:xfrm>
            <a:off x="1005840" y="1097280"/>
            <a:ext cx="6858000" cy="731520"/>
          </a:xfrm>
          <a:prstGeom prst="rect">
            <a:avLst/>
          </a:prstGeom>
          <a:noFill/>
          <a:ln/>
        </p:spPr>
        <p:txBody>
          <a:bodyPr wrap="square" lIns="0" tIns="0" rIns="0" bIns="0" rtlCol="0" anchor="ctr"/>
          <a:lstStyle/>
          <a:p>
            <a:pPr indent="0" marL="0">
              <a:buNone/>
            </a:pPr>
            <a:r>
              <a:rPr lang="en-US" sz="4400" b="1" dirty="0">
                <a:solidFill>
                  <a:srgbClr val="FFFFFF"/>
                </a:solidFill>
                <a:latin typeface="Georgia" pitchFamily="34" charset="0"/>
                <a:ea typeface="Calibri" pitchFamily="34" charset="-122"/>
                <a:cs typeface="Calibri" pitchFamily="34" charset="-120"/>
              </a:rPr>
              <a:t>Business Case</a:t>
            </a:r>
            <a:endParaRPr lang="en-US" sz="4400" dirty="0"/>
          </a:p>
        </p:txBody>
      </p:sp>
      <p:sp>
        <p:nvSpPr>
          <p:cNvPr id="5" name="Text 3"/>
          <p:cNvSpPr/>
          <p:nvPr/>
        </p:nvSpPr>
        <p:spPr>
          <a:xfrm>
            <a:off x="1005840" y="1828800"/>
            <a:ext cx="6858000" cy="548640"/>
          </a:xfrm>
          <a:prstGeom prst="rect">
            <a:avLst/>
          </a:prstGeom>
          <a:noFill/>
          <a:ln/>
        </p:spPr>
        <p:txBody>
          <a:bodyPr wrap="square" lIns="0" tIns="0" rIns="0" bIns="0" rtlCol="0" anchor="ctr"/>
          <a:lstStyle/>
          <a:p>
            <a:pPr indent="0" marL="0">
              <a:buNone/>
            </a:pPr>
            <a:r>
              <a:rPr lang="en-US" sz="2800" dirty="0">
                <a:solidFill>
                  <a:srgbClr val="6366F1"/>
                </a:solidFill>
                <a:latin typeface="Georgia" pitchFamily="34" charset="0"/>
                <a:ea typeface="Calibri" pitchFamily="34" charset="-122"/>
                <a:cs typeface="Calibri" pitchFamily="34" charset="-120"/>
              </a:rPr>
              <a:t>[Insert Initiative Name]</a:t>
            </a:r>
            <a:endParaRPr lang="en-US" sz="2800" dirty="0"/>
          </a:p>
        </p:txBody>
      </p:sp>
      <p:sp>
        <p:nvSpPr>
          <p:cNvPr id="6" name="Text 4"/>
          <p:cNvSpPr/>
          <p:nvPr/>
        </p:nvSpPr>
        <p:spPr>
          <a:xfrm>
            <a:off x="1005840" y="2926080"/>
            <a:ext cx="6858000" cy="365760"/>
          </a:xfrm>
          <a:prstGeom prst="rect">
            <a:avLst/>
          </a:prstGeom>
          <a:noFill/>
          <a:ln/>
        </p:spPr>
        <p:txBody>
          <a:bodyPr wrap="square" lIns="0" tIns="0" rIns="0" bIns="0" rtlCol="0" anchor="ctr"/>
          <a:lstStyle/>
          <a:p>
            <a:pPr indent="0" marL="0">
              <a:buNone/>
            </a:pPr>
            <a:r>
              <a:rPr lang="en-US" sz="1400" dirty="0">
                <a:solidFill>
                  <a:srgbClr val="94A3B8"/>
                </a:solidFill>
                <a:latin typeface="Calibri" pitchFamily="34" charset="0"/>
                <a:ea typeface="Calibri" pitchFamily="34" charset="-122"/>
                <a:cs typeface="Calibri" pitchFamily="34" charset="-120"/>
              </a:rPr>
              <a:t xml:space="preserve">Prepared by: </a:t>
            </a:r>
            <a:pPr indent="0" marL="0">
              <a:buNone/>
            </a:pPr>
            <a:r>
              <a:rPr lang="en-US" sz="1400" b="1" dirty="0">
                <a:solidFill>
                  <a:srgbClr val="FFFFFF"/>
                </a:solidFill>
                <a:latin typeface="Calibri" pitchFamily="34" charset="0"/>
                <a:ea typeface="Calibri" pitchFamily="34" charset="-122"/>
                <a:cs typeface="Calibri" pitchFamily="34" charset="-120"/>
              </a:rPr>
              <a:t>[Your Name, Title]</a:t>
            </a:r>
            <a:endParaRPr lang="en-US" sz="1400" dirty="0"/>
          </a:p>
        </p:txBody>
      </p:sp>
      <p:sp>
        <p:nvSpPr>
          <p:cNvPr id="7" name="Text 5"/>
          <p:cNvSpPr/>
          <p:nvPr/>
        </p:nvSpPr>
        <p:spPr>
          <a:xfrm>
            <a:off x="1005840" y="3291840"/>
            <a:ext cx="6858000" cy="365760"/>
          </a:xfrm>
          <a:prstGeom prst="rect">
            <a:avLst/>
          </a:prstGeom>
          <a:noFill/>
          <a:ln/>
        </p:spPr>
        <p:txBody>
          <a:bodyPr wrap="square" lIns="0" tIns="0" rIns="0" bIns="0" rtlCol="0" anchor="ctr"/>
          <a:lstStyle/>
          <a:p>
            <a:pPr indent="0" marL="0">
              <a:buNone/>
            </a:pPr>
            <a:r>
              <a:rPr lang="en-US" sz="1400" dirty="0">
                <a:solidFill>
                  <a:srgbClr val="94A3B8"/>
                </a:solidFill>
                <a:latin typeface="Calibri" pitchFamily="34" charset="0"/>
                <a:ea typeface="Calibri" pitchFamily="34" charset="-122"/>
                <a:cs typeface="Calibri" pitchFamily="34" charset="-120"/>
              </a:rPr>
              <a:t xml:space="preserve">Prepared for: </a:t>
            </a:r>
            <a:pPr indent="0" marL="0">
              <a:buNone/>
            </a:pPr>
            <a:r>
              <a:rPr lang="en-US" sz="1400" b="1" dirty="0">
                <a:solidFill>
                  <a:srgbClr val="FFFFFF"/>
                </a:solidFill>
                <a:latin typeface="Calibri" pitchFamily="34" charset="0"/>
                <a:ea typeface="Calibri" pitchFamily="34" charset="-122"/>
                <a:cs typeface="Calibri" pitchFamily="34" charset="-120"/>
              </a:rPr>
              <a:t>[Audience / Leadership Team]</a:t>
            </a:r>
            <a:endParaRPr lang="en-US" sz="1400" dirty="0"/>
          </a:p>
        </p:txBody>
      </p:sp>
      <p:sp>
        <p:nvSpPr>
          <p:cNvPr id="8" name="Text 6"/>
          <p:cNvSpPr/>
          <p:nvPr/>
        </p:nvSpPr>
        <p:spPr>
          <a:xfrm>
            <a:off x="1005840" y="3749040"/>
            <a:ext cx="6858000" cy="274320"/>
          </a:xfrm>
          <a:prstGeom prst="rect">
            <a:avLst/>
          </a:prstGeom>
          <a:noFill/>
          <a:ln/>
        </p:spPr>
        <p:txBody>
          <a:bodyPr wrap="square" lIns="0" tIns="0" rIns="0" bIns="0" rtlCol="0" anchor="ctr"/>
          <a:lstStyle/>
          <a:p>
            <a:pPr indent="0" marL="0">
              <a:buNone/>
            </a:pPr>
            <a:r>
              <a:rPr lang="en-US" sz="1300" dirty="0">
                <a:solidFill>
                  <a:srgbClr val="94A3B8"/>
                </a:solidFill>
                <a:latin typeface="Calibri" pitchFamily="34" charset="0"/>
                <a:ea typeface="Calibri" pitchFamily="34" charset="-122"/>
                <a:cs typeface="Calibri" pitchFamily="34" charset="-120"/>
              </a:rPr>
              <a:t>[Date]</a:t>
            </a:r>
            <a:endParaRPr lang="en-US" sz="1300" dirty="0"/>
          </a:p>
        </p:txBody>
      </p:sp>
      <p:sp>
        <p:nvSpPr>
          <p:cNvPr id="9" name="Shape 7"/>
          <p:cNvSpPr/>
          <p:nvPr/>
        </p:nvSpPr>
        <p:spPr>
          <a:xfrm>
            <a:off x="6858000" y="1097280"/>
            <a:ext cx="1828800" cy="914400"/>
          </a:xfrm>
          <a:prstGeom prst="rect">
            <a:avLst/>
          </a:prstGeom>
          <a:solidFill>
            <a:srgbClr val="334155"/>
          </a:solidFill>
          <a:ln w="12700">
            <a:solidFill>
              <a:srgbClr val="475569"/>
            </a:solidFill>
            <a:prstDash val="solid"/>
          </a:ln>
        </p:spPr>
      </p:sp>
      <p:sp>
        <p:nvSpPr>
          <p:cNvPr id="10" name="Text 8"/>
          <p:cNvSpPr/>
          <p:nvPr/>
        </p:nvSpPr>
        <p:spPr>
          <a:xfrm>
            <a:off x="6858000" y="1097280"/>
            <a:ext cx="1828800" cy="914400"/>
          </a:xfrm>
          <a:prstGeom prst="rect">
            <a:avLst/>
          </a:prstGeom>
          <a:noFill/>
          <a:ln/>
        </p:spPr>
        <p:txBody>
          <a:bodyPr wrap="square" rtlCol="0" anchor="ctr"/>
          <a:lstStyle/>
          <a:p>
            <a:pPr algn="ctr" indent="0" marL="0">
              <a:buNone/>
            </a:pPr>
            <a:r>
              <a:rPr lang="en-US" sz="1000" dirty="0">
                <a:solidFill>
                  <a:srgbClr val="94A3B8"/>
                </a:solidFill>
                <a:latin typeface="Calibri" pitchFamily="34" charset="0"/>
                <a:ea typeface="Calibri" pitchFamily="34" charset="-122"/>
                <a:cs typeface="Calibri" pitchFamily="34" charset="-120"/>
              </a:rPr>
              <a:t>[Company Logo]</a:t>
            </a:r>
            <a:endParaRPr lang="en-US" sz="1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Executive Summary</a:t>
            </a:r>
            <a:endParaRPr lang="en-US" sz="2800" dirty="0"/>
          </a:p>
        </p:txBody>
      </p:sp>
      <p:sp>
        <p:nvSpPr>
          <p:cNvPr id="3" name="Shape 1"/>
          <p:cNvSpPr/>
          <p:nvPr/>
        </p:nvSpPr>
        <p:spPr>
          <a:xfrm>
            <a:off x="640080" y="1188720"/>
            <a:ext cx="2468880" cy="1463040"/>
          </a:xfrm>
          <a:prstGeom prst="rect">
            <a:avLst/>
          </a:prstGeom>
          <a:solidFill>
            <a:srgbClr val="F8FAFC"/>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4" name="Shape 2"/>
          <p:cNvSpPr/>
          <p:nvPr/>
        </p:nvSpPr>
        <p:spPr>
          <a:xfrm>
            <a:off x="640080" y="1188720"/>
            <a:ext cx="2468880" cy="54864"/>
          </a:xfrm>
          <a:prstGeom prst="rect">
            <a:avLst/>
          </a:prstGeom>
          <a:solidFill>
            <a:srgbClr val="312E81"/>
          </a:solidFill>
          <a:ln/>
        </p:spPr>
      </p:sp>
      <p:sp>
        <p:nvSpPr>
          <p:cNvPr id="5" name="Text 3"/>
          <p:cNvSpPr/>
          <p:nvPr/>
        </p:nvSpPr>
        <p:spPr>
          <a:xfrm>
            <a:off x="822960" y="1371600"/>
            <a:ext cx="2103120" cy="274320"/>
          </a:xfrm>
          <a:prstGeom prst="rect">
            <a:avLst/>
          </a:prstGeom>
          <a:noFill/>
          <a:ln/>
        </p:spPr>
        <p:txBody>
          <a:bodyPr wrap="square" lIns="0" tIns="0" rIns="0" bIns="0" rtlCol="0" anchor="ctr"/>
          <a:lstStyle/>
          <a:p>
            <a:pPr indent="0" marL="0">
              <a:buNone/>
            </a:pPr>
            <a:r>
              <a:rPr lang="en-US" sz="900" b="1" dirty="0">
                <a:solidFill>
                  <a:srgbClr val="475569"/>
                </a:solidFill>
                <a:latin typeface="Calibri" pitchFamily="34" charset="0"/>
                <a:ea typeface="Calibri" pitchFamily="34" charset="-122"/>
                <a:cs typeface="Calibri" pitchFamily="34" charset="-120"/>
              </a:rPr>
              <a:t>TOTAL INVESTMENT</a:t>
            </a:r>
            <a:endParaRPr lang="en-US" sz="900" dirty="0"/>
          </a:p>
        </p:txBody>
      </p:sp>
      <p:sp>
        <p:nvSpPr>
          <p:cNvPr id="6" name="Text 4"/>
          <p:cNvSpPr/>
          <p:nvPr/>
        </p:nvSpPr>
        <p:spPr>
          <a:xfrm>
            <a:off x="822960" y="1645920"/>
            <a:ext cx="2103120" cy="457200"/>
          </a:xfrm>
          <a:prstGeom prst="rect">
            <a:avLst/>
          </a:prstGeom>
          <a:noFill/>
          <a:ln/>
        </p:spPr>
        <p:txBody>
          <a:bodyPr wrap="square" lIns="0" tIns="0" rIns="0" bIns="0" rtlCol="0" anchor="ctr"/>
          <a:lstStyle/>
          <a:p>
            <a:pPr indent="0" marL="0">
              <a:buNone/>
            </a:pPr>
            <a:r>
              <a:rPr lang="en-US" sz="2400" b="1" dirty="0">
                <a:solidFill>
                  <a:srgbClr val="312E81"/>
                </a:solidFill>
                <a:latin typeface="Georgia" pitchFamily="34" charset="0"/>
                <a:ea typeface="Calibri" pitchFamily="34" charset="-122"/>
                <a:cs typeface="Calibri" pitchFamily="34" charset="-120"/>
              </a:rPr>
              <a:t>$[XX,XXX]</a:t>
            </a:r>
            <a:endParaRPr lang="en-US" sz="2400" dirty="0"/>
          </a:p>
        </p:txBody>
      </p:sp>
      <p:sp>
        <p:nvSpPr>
          <p:cNvPr id="7" name="Text 5"/>
          <p:cNvSpPr/>
          <p:nvPr/>
        </p:nvSpPr>
        <p:spPr>
          <a:xfrm>
            <a:off x="822960" y="2148840"/>
            <a:ext cx="2103120" cy="274320"/>
          </a:xfrm>
          <a:prstGeom prst="rect">
            <a:avLst/>
          </a:prstGeom>
          <a:noFill/>
          <a:ln/>
        </p:spPr>
        <p:txBody>
          <a:bodyPr wrap="square" lIns="0" tIns="0" rIns="0" bIns="0" rtlCol="0" anchor="ctr"/>
          <a:lstStyle/>
          <a:p>
            <a:pPr indent="0" marL="0">
              <a:buNone/>
            </a:pPr>
            <a:r>
              <a:rPr lang="en-US" sz="1000" dirty="0">
                <a:solidFill>
                  <a:srgbClr val="94A3B8"/>
                </a:solidFill>
                <a:latin typeface="Calibri" pitchFamily="34" charset="0"/>
                <a:ea typeface="Calibri" pitchFamily="34" charset="-122"/>
                <a:cs typeface="Calibri" pitchFamily="34" charset="-120"/>
              </a:rPr>
              <a:t>One-time + Year 1 recurring</a:t>
            </a:r>
            <a:endParaRPr lang="en-US" sz="1000" dirty="0"/>
          </a:p>
        </p:txBody>
      </p:sp>
      <p:sp>
        <p:nvSpPr>
          <p:cNvPr id="8" name="Shape 6"/>
          <p:cNvSpPr/>
          <p:nvPr/>
        </p:nvSpPr>
        <p:spPr>
          <a:xfrm>
            <a:off x="3383280" y="1188720"/>
            <a:ext cx="2468880" cy="1463040"/>
          </a:xfrm>
          <a:prstGeom prst="rect">
            <a:avLst/>
          </a:prstGeom>
          <a:solidFill>
            <a:srgbClr val="F8FAFC"/>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9" name="Shape 7"/>
          <p:cNvSpPr/>
          <p:nvPr/>
        </p:nvSpPr>
        <p:spPr>
          <a:xfrm>
            <a:off x="3383280" y="1188720"/>
            <a:ext cx="2468880" cy="54864"/>
          </a:xfrm>
          <a:prstGeom prst="rect">
            <a:avLst/>
          </a:prstGeom>
          <a:solidFill>
            <a:srgbClr val="312E81"/>
          </a:solidFill>
          <a:ln/>
        </p:spPr>
      </p:sp>
      <p:sp>
        <p:nvSpPr>
          <p:cNvPr id="10" name="Text 8"/>
          <p:cNvSpPr/>
          <p:nvPr/>
        </p:nvSpPr>
        <p:spPr>
          <a:xfrm>
            <a:off x="3566160" y="1371600"/>
            <a:ext cx="2103120" cy="274320"/>
          </a:xfrm>
          <a:prstGeom prst="rect">
            <a:avLst/>
          </a:prstGeom>
          <a:noFill/>
          <a:ln/>
        </p:spPr>
        <p:txBody>
          <a:bodyPr wrap="square" lIns="0" tIns="0" rIns="0" bIns="0" rtlCol="0" anchor="ctr"/>
          <a:lstStyle/>
          <a:p>
            <a:pPr indent="0" marL="0">
              <a:buNone/>
            </a:pPr>
            <a:r>
              <a:rPr lang="en-US" sz="900" b="1" dirty="0">
                <a:solidFill>
                  <a:srgbClr val="475569"/>
                </a:solidFill>
                <a:latin typeface="Calibri" pitchFamily="34" charset="0"/>
                <a:ea typeface="Calibri" pitchFamily="34" charset="-122"/>
                <a:cs typeface="Calibri" pitchFamily="34" charset="-120"/>
              </a:rPr>
              <a:t>EXPECTED ANNUAL RETURN</a:t>
            </a:r>
            <a:endParaRPr lang="en-US" sz="900" dirty="0"/>
          </a:p>
        </p:txBody>
      </p:sp>
      <p:sp>
        <p:nvSpPr>
          <p:cNvPr id="11" name="Text 9"/>
          <p:cNvSpPr/>
          <p:nvPr/>
        </p:nvSpPr>
        <p:spPr>
          <a:xfrm>
            <a:off x="3566160" y="1645920"/>
            <a:ext cx="2103120" cy="457200"/>
          </a:xfrm>
          <a:prstGeom prst="rect">
            <a:avLst/>
          </a:prstGeom>
          <a:noFill/>
          <a:ln/>
        </p:spPr>
        <p:txBody>
          <a:bodyPr wrap="square" lIns="0" tIns="0" rIns="0" bIns="0" rtlCol="0" anchor="ctr"/>
          <a:lstStyle/>
          <a:p>
            <a:pPr indent="0" marL="0">
              <a:buNone/>
            </a:pPr>
            <a:r>
              <a:rPr lang="en-US" sz="2400" b="1" dirty="0">
                <a:solidFill>
                  <a:srgbClr val="312E81"/>
                </a:solidFill>
                <a:latin typeface="Georgia" pitchFamily="34" charset="0"/>
                <a:ea typeface="Calibri" pitchFamily="34" charset="-122"/>
                <a:cs typeface="Calibri" pitchFamily="34" charset="-120"/>
              </a:rPr>
              <a:t>$[XX,XXX]</a:t>
            </a:r>
            <a:endParaRPr lang="en-US" sz="2400" dirty="0"/>
          </a:p>
        </p:txBody>
      </p:sp>
      <p:sp>
        <p:nvSpPr>
          <p:cNvPr id="12" name="Text 10"/>
          <p:cNvSpPr/>
          <p:nvPr/>
        </p:nvSpPr>
        <p:spPr>
          <a:xfrm>
            <a:off x="3566160" y="2148840"/>
            <a:ext cx="2103120" cy="274320"/>
          </a:xfrm>
          <a:prstGeom prst="rect">
            <a:avLst/>
          </a:prstGeom>
          <a:noFill/>
          <a:ln/>
        </p:spPr>
        <p:txBody>
          <a:bodyPr wrap="square" lIns="0" tIns="0" rIns="0" bIns="0" rtlCol="0" anchor="ctr"/>
          <a:lstStyle/>
          <a:p>
            <a:pPr indent="0" marL="0">
              <a:buNone/>
            </a:pPr>
            <a:r>
              <a:rPr lang="en-US" sz="1000" dirty="0">
                <a:solidFill>
                  <a:srgbClr val="94A3B8"/>
                </a:solidFill>
                <a:latin typeface="Calibri" pitchFamily="34" charset="0"/>
                <a:ea typeface="Calibri" pitchFamily="34" charset="-122"/>
                <a:cs typeface="Calibri" pitchFamily="34" charset="-120"/>
              </a:rPr>
              <a:t>Labor savings + revenue impact</a:t>
            </a:r>
            <a:endParaRPr lang="en-US" sz="1000" dirty="0"/>
          </a:p>
        </p:txBody>
      </p:sp>
      <p:sp>
        <p:nvSpPr>
          <p:cNvPr id="13" name="Shape 11"/>
          <p:cNvSpPr/>
          <p:nvPr/>
        </p:nvSpPr>
        <p:spPr>
          <a:xfrm>
            <a:off x="6126480" y="1188720"/>
            <a:ext cx="2468880" cy="1463040"/>
          </a:xfrm>
          <a:prstGeom prst="rect">
            <a:avLst/>
          </a:prstGeom>
          <a:solidFill>
            <a:srgbClr val="F8FAFC"/>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14" name="Shape 12"/>
          <p:cNvSpPr/>
          <p:nvPr/>
        </p:nvSpPr>
        <p:spPr>
          <a:xfrm>
            <a:off x="6126480" y="1188720"/>
            <a:ext cx="2468880" cy="54864"/>
          </a:xfrm>
          <a:prstGeom prst="rect">
            <a:avLst/>
          </a:prstGeom>
          <a:solidFill>
            <a:srgbClr val="312E81"/>
          </a:solidFill>
          <a:ln/>
        </p:spPr>
      </p:sp>
      <p:sp>
        <p:nvSpPr>
          <p:cNvPr id="15" name="Text 13"/>
          <p:cNvSpPr/>
          <p:nvPr/>
        </p:nvSpPr>
        <p:spPr>
          <a:xfrm>
            <a:off x="6309360" y="1371600"/>
            <a:ext cx="2103120" cy="274320"/>
          </a:xfrm>
          <a:prstGeom prst="rect">
            <a:avLst/>
          </a:prstGeom>
          <a:noFill/>
          <a:ln/>
        </p:spPr>
        <p:txBody>
          <a:bodyPr wrap="square" lIns="0" tIns="0" rIns="0" bIns="0" rtlCol="0" anchor="ctr"/>
          <a:lstStyle/>
          <a:p>
            <a:pPr indent="0" marL="0">
              <a:buNone/>
            </a:pPr>
            <a:r>
              <a:rPr lang="en-US" sz="900" b="1" dirty="0">
                <a:solidFill>
                  <a:srgbClr val="475569"/>
                </a:solidFill>
                <a:latin typeface="Calibri" pitchFamily="34" charset="0"/>
                <a:ea typeface="Calibri" pitchFamily="34" charset="-122"/>
                <a:cs typeface="Calibri" pitchFamily="34" charset="-120"/>
              </a:rPr>
              <a:t>PAYBACK PERIOD</a:t>
            </a:r>
            <a:endParaRPr lang="en-US" sz="900" dirty="0"/>
          </a:p>
        </p:txBody>
      </p:sp>
      <p:sp>
        <p:nvSpPr>
          <p:cNvPr id="16" name="Text 14"/>
          <p:cNvSpPr/>
          <p:nvPr/>
        </p:nvSpPr>
        <p:spPr>
          <a:xfrm>
            <a:off x="6309360" y="1645920"/>
            <a:ext cx="2103120" cy="457200"/>
          </a:xfrm>
          <a:prstGeom prst="rect">
            <a:avLst/>
          </a:prstGeom>
          <a:noFill/>
          <a:ln/>
        </p:spPr>
        <p:txBody>
          <a:bodyPr wrap="square" lIns="0" tIns="0" rIns="0" bIns="0" rtlCol="0" anchor="ctr"/>
          <a:lstStyle/>
          <a:p>
            <a:pPr indent="0" marL="0">
              <a:buNone/>
            </a:pPr>
            <a:r>
              <a:rPr lang="en-US" sz="2400" b="1" dirty="0">
                <a:solidFill>
                  <a:srgbClr val="312E81"/>
                </a:solidFill>
                <a:latin typeface="Georgia" pitchFamily="34" charset="0"/>
                <a:ea typeface="Calibri" pitchFamily="34" charset="-122"/>
                <a:cs typeface="Calibri" pitchFamily="34" charset="-120"/>
              </a:rPr>
              <a:t>[X] months</a:t>
            </a:r>
            <a:endParaRPr lang="en-US" sz="2400" dirty="0"/>
          </a:p>
        </p:txBody>
      </p:sp>
      <p:sp>
        <p:nvSpPr>
          <p:cNvPr id="17" name="Text 15"/>
          <p:cNvSpPr/>
          <p:nvPr/>
        </p:nvSpPr>
        <p:spPr>
          <a:xfrm>
            <a:off x="6309360" y="2148840"/>
            <a:ext cx="2103120" cy="274320"/>
          </a:xfrm>
          <a:prstGeom prst="rect">
            <a:avLst/>
          </a:prstGeom>
          <a:noFill/>
          <a:ln/>
        </p:spPr>
        <p:txBody>
          <a:bodyPr wrap="square" lIns="0" tIns="0" rIns="0" bIns="0" rtlCol="0" anchor="ctr"/>
          <a:lstStyle/>
          <a:p>
            <a:pPr indent="0" marL="0">
              <a:buNone/>
            </a:pPr>
            <a:r>
              <a:rPr lang="en-US" sz="1000" dirty="0">
                <a:solidFill>
                  <a:srgbClr val="94A3B8"/>
                </a:solidFill>
                <a:latin typeface="Calibri" pitchFamily="34" charset="0"/>
                <a:ea typeface="Calibri" pitchFamily="34" charset="-122"/>
                <a:cs typeface="Calibri" pitchFamily="34" charset="-120"/>
              </a:rPr>
              <a:t>Time to positive ROI</a:t>
            </a:r>
            <a:endParaRPr lang="en-US" sz="1000" dirty="0"/>
          </a:p>
        </p:txBody>
      </p:sp>
      <p:sp>
        <p:nvSpPr>
          <p:cNvPr id="18" name="Text 16"/>
          <p:cNvSpPr/>
          <p:nvPr/>
        </p:nvSpPr>
        <p:spPr>
          <a:xfrm>
            <a:off x="640080" y="2926080"/>
            <a:ext cx="7772400" cy="365760"/>
          </a:xfrm>
          <a:prstGeom prst="rect">
            <a:avLst/>
          </a:prstGeom>
          <a:noFill/>
          <a:ln/>
        </p:spPr>
        <p:txBody>
          <a:bodyPr wrap="square" lIns="0" tIns="0" rIns="0" bIns="0" rtlCol="0" anchor="ctr"/>
          <a:lstStyle/>
          <a:p>
            <a:pPr indent="0" marL="0">
              <a:buNone/>
            </a:pPr>
            <a:r>
              <a:rPr lang="en-US" sz="1600" b="1" dirty="0">
                <a:solidFill>
                  <a:srgbClr val="0F172A"/>
                </a:solidFill>
                <a:latin typeface="Calibri" pitchFamily="34" charset="0"/>
                <a:ea typeface="Calibri" pitchFamily="34" charset="-122"/>
                <a:cs typeface="Calibri" pitchFamily="34" charset="-120"/>
              </a:rPr>
              <a:t>Summary</a:t>
            </a:r>
            <a:endParaRPr lang="en-US" sz="1600" dirty="0"/>
          </a:p>
        </p:txBody>
      </p:sp>
      <p:sp>
        <p:nvSpPr>
          <p:cNvPr id="19" name="Text 17"/>
          <p:cNvSpPr/>
          <p:nvPr/>
        </p:nvSpPr>
        <p:spPr>
          <a:xfrm>
            <a:off x="640080" y="3291840"/>
            <a:ext cx="7772400" cy="1097280"/>
          </a:xfrm>
          <a:prstGeom prst="rect">
            <a:avLst/>
          </a:prstGeom>
          <a:noFill/>
          <a:ln/>
        </p:spPr>
        <p:txBody>
          <a:bodyPr wrap="square" lIns="0" tIns="0" rIns="0" bIns="0" rtlCol="0" anchor="ctr"/>
          <a:lstStyle/>
          <a:p>
            <a:pPr indent="0" marL="0">
              <a:buNone/>
            </a:pPr>
            <a:r>
              <a:rPr lang="en-US" sz="1300" dirty="0">
                <a:solidFill>
                  <a:srgbClr val="475569"/>
                </a:solidFill>
                <a:latin typeface="Calibri" pitchFamily="34" charset="0"/>
                <a:ea typeface="Calibri" pitchFamily="34" charset="-122"/>
                <a:cs typeface="Calibri" pitchFamily="34" charset="-120"/>
              </a:rPr>
              <a:t>[Write 2-3 sentences summarizing: the problem you are solving, the solution you are proposing, and the expected return. Keep this concise. Your audience will decide whether to keep reading based on this paragraph.]</a:t>
            </a:r>
            <a:endParaRPr lang="en-US" sz="13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The Problem</a:t>
            </a:r>
            <a:endParaRPr lang="en-US" sz="2800" dirty="0"/>
          </a:p>
        </p:txBody>
      </p:sp>
      <p:sp>
        <p:nvSpPr>
          <p:cNvPr id="3" name="Text 1"/>
          <p:cNvSpPr/>
          <p:nvPr/>
        </p:nvSpPr>
        <p:spPr>
          <a:xfrm>
            <a:off x="640080" y="1005840"/>
            <a:ext cx="7772400" cy="548640"/>
          </a:xfrm>
          <a:prstGeom prst="rect">
            <a:avLst/>
          </a:prstGeom>
          <a:noFill/>
          <a:ln/>
        </p:spPr>
        <p:txBody>
          <a:bodyPr wrap="square" lIns="0" tIns="0" rIns="0" bIns="0" rtlCol="0" anchor="ctr"/>
          <a:lstStyle/>
          <a:p>
            <a:pPr indent="0" marL="0">
              <a:buNone/>
            </a:pPr>
            <a:r>
              <a:rPr lang="en-US" sz="1300" dirty="0">
                <a:solidFill>
                  <a:srgbClr val="475569"/>
                </a:solidFill>
                <a:latin typeface="Calibri" pitchFamily="34" charset="0"/>
                <a:ea typeface="Calibri" pitchFamily="34" charset="-122"/>
                <a:cs typeface="Calibri" pitchFamily="34" charset="-120"/>
              </a:rPr>
              <a:t>[Describe the operational gap, inefficiency, or revenue leak you are addressing. Be specific with numbers from your calculator results.]</a:t>
            </a:r>
            <a:endParaRPr lang="en-US" sz="1300" dirty="0"/>
          </a:p>
        </p:txBody>
      </p:sp>
      <p:sp>
        <p:nvSpPr>
          <p:cNvPr id="4" name="Shape 2"/>
          <p:cNvSpPr/>
          <p:nvPr/>
        </p:nvSpPr>
        <p:spPr>
          <a:xfrm>
            <a:off x="640080" y="1737360"/>
            <a:ext cx="3749040" cy="123444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5" name="Shape 3"/>
          <p:cNvSpPr/>
          <p:nvPr/>
        </p:nvSpPr>
        <p:spPr>
          <a:xfrm>
            <a:off x="822960" y="1965960"/>
            <a:ext cx="457200" cy="457200"/>
          </a:xfrm>
          <a:prstGeom prst="ellipse">
            <a:avLst/>
          </a:prstGeom>
          <a:solidFill>
            <a:srgbClr val="FEE2E2"/>
          </a:solidFill>
          <a:ln/>
        </p:spPr>
      </p:sp>
      <p:sp>
        <p:nvSpPr>
          <p:cNvPr id="6" name="Text 4"/>
          <p:cNvSpPr/>
          <p:nvPr/>
        </p:nvSpPr>
        <p:spPr>
          <a:xfrm>
            <a:off x="822960" y="1965960"/>
            <a:ext cx="457200" cy="457200"/>
          </a:xfrm>
          <a:prstGeom prst="rect">
            <a:avLst/>
          </a:prstGeom>
          <a:noFill/>
          <a:ln/>
        </p:spPr>
        <p:txBody>
          <a:bodyPr wrap="square" rtlCol="0" anchor="ctr"/>
          <a:lstStyle/>
          <a:p>
            <a:pPr algn="ctr" indent="0" marL="0">
              <a:buNone/>
            </a:pPr>
            <a:r>
              <a:rPr lang="en-US" sz="1600" b="1" dirty="0">
                <a:solidFill>
                  <a:srgbClr val="DC2626"/>
                </a:solidFill>
                <a:latin typeface="Calibri" pitchFamily="34" charset="0"/>
                <a:ea typeface="Calibri" pitchFamily="34" charset="-122"/>
                <a:cs typeface="Calibri" pitchFamily="34" charset="-120"/>
              </a:rPr>
              <a:t>!</a:t>
            </a:r>
            <a:endParaRPr lang="en-US" sz="1600" dirty="0"/>
          </a:p>
        </p:txBody>
      </p:sp>
      <p:sp>
        <p:nvSpPr>
          <p:cNvPr id="7" name="Text 5"/>
          <p:cNvSpPr/>
          <p:nvPr/>
        </p:nvSpPr>
        <p:spPr>
          <a:xfrm>
            <a:off x="1417320" y="1874520"/>
            <a:ext cx="2743200" cy="320040"/>
          </a:xfrm>
          <a:prstGeom prst="rect">
            <a:avLst/>
          </a:prstGeom>
          <a:noFill/>
          <a:ln/>
        </p:spPr>
        <p:txBody>
          <a:bodyPr wrap="square" lIns="0" tIns="0" rIns="0" bIns="0" rtlCol="0" anchor="ctr"/>
          <a:lstStyle/>
          <a:p>
            <a:pPr indent="0" marL="0">
              <a:buNone/>
            </a:pPr>
            <a:r>
              <a:rPr lang="en-US" sz="1400" b="1" dirty="0">
                <a:solidFill>
                  <a:srgbClr val="0F172A"/>
                </a:solidFill>
                <a:latin typeface="Calibri" pitchFamily="34" charset="0"/>
                <a:ea typeface="Calibri" pitchFamily="34" charset="-122"/>
                <a:cs typeface="Calibri" pitchFamily="34" charset="-120"/>
              </a:rPr>
              <a:t>Revenue at Risk</a:t>
            </a:r>
            <a:endParaRPr lang="en-US" sz="1400" dirty="0"/>
          </a:p>
        </p:txBody>
      </p:sp>
      <p:sp>
        <p:nvSpPr>
          <p:cNvPr id="8" name="Text 6"/>
          <p:cNvSpPr/>
          <p:nvPr/>
        </p:nvSpPr>
        <p:spPr>
          <a:xfrm>
            <a:off x="1417320" y="2194560"/>
            <a:ext cx="2743200" cy="640080"/>
          </a:xfrm>
          <a:prstGeom prst="rect">
            <a:avLst/>
          </a:prstGeom>
          <a:noFill/>
          <a:ln/>
        </p:spPr>
        <p:txBody>
          <a:bodyPr wrap="square" lIns="0" tIns="0" rIns="0" bIns="0" rtlCol="0" anchor="ctr"/>
          <a:lstStyle/>
          <a:p>
            <a:pPr indent="0" marL="0">
              <a:buNone/>
            </a:pPr>
            <a:r>
              <a:rPr lang="en-US" sz="1100" dirty="0">
                <a:solidFill>
                  <a:srgbClr val="475569"/>
                </a:solidFill>
                <a:latin typeface="Calibri" pitchFamily="34" charset="0"/>
                <a:ea typeface="Calibri" pitchFamily="34" charset="-122"/>
                <a:cs typeface="Calibri" pitchFamily="34" charset="-120"/>
              </a:rPr>
              <a:t>$[XXX,XXX] annually</a:t>
            </a:r>
            <a:endParaRPr lang="en-US" sz="1100" dirty="0"/>
          </a:p>
          <a:p>
            <a:pPr indent="0" marL="0">
              <a:buNone/>
            </a:pPr>
            <a:r>
              <a:rPr lang="en-US" sz="1100" dirty="0">
                <a:solidFill>
                  <a:srgbClr val="475569"/>
                </a:solidFill>
                <a:latin typeface="Calibri" pitchFamily="34" charset="0"/>
                <a:ea typeface="Calibri" pitchFamily="34" charset="-122"/>
                <a:cs typeface="Calibri" pitchFamily="34" charset="-120"/>
              </a:rPr>
              <a:t>[Paste from Revenue Alignment Calculator: Forecast Risk + Handoff Loss]</a:t>
            </a:r>
            <a:endParaRPr lang="en-US" sz="1100" dirty="0"/>
          </a:p>
        </p:txBody>
      </p:sp>
      <p:sp>
        <p:nvSpPr>
          <p:cNvPr id="9" name="Shape 7"/>
          <p:cNvSpPr/>
          <p:nvPr/>
        </p:nvSpPr>
        <p:spPr>
          <a:xfrm>
            <a:off x="4663440" y="1737360"/>
            <a:ext cx="3749040" cy="123444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10" name="Shape 8"/>
          <p:cNvSpPr/>
          <p:nvPr/>
        </p:nvSpPr>
        <p:spPr>
          <a:xfrm>
            <a:off x="4846320" y="1965960"/>
            <a:ext cx="457200" cy="457200"/>
          </a:xfrm>
          <a:prstGeom prst="ellipse">
            <a:avLst/>
          </a:prstGeom>
          <a:solidFill>
            <a:srgbClr val="FEE2E2"/>
          </a:solidFill>
          <a:ln/>
        </p:spPr>
      </p:sp>
      <p:sp>
        <p:nvSpPr>
          <p:cNvPr id="11" name="Text 9"/>
          <p:cNvSpPr/>
          <p:nvPr/>
        </p:nvSpPr>
        <p:spPr>
          <a:xfrm>
            <a:off x="4846320" y="1965960"/>
            <a:ext cx="457200" cy="457200"/>
          </a:xfrm>
          <a:prstGeom prst="rect">
            <a:avLst/>
          </a:prstGeom>
          <a:noFill/>
          <a:ln/>
        </p:spPr>
        <p:txBody>
          <a:bodyPr wrap="square" rtlCol="0" anchor="ctr"/>
          <a:lstStyle/>
          <a:p>
            <a:pPr algn="ctr" indent="0" marL="0">
              <a:buNone/>
            </a:pPr>
            <a:r>
              <a:rPr lang="en-US" sz="1600" b="1" dirty="0">
                <a:solidFill>
                  <a:srgbClr val="DC2626"/>
                </a:solidFill>
                <a:latin typeface="Calibri" pitchFamily="34" charset="0"/>
                <a:ea typeface="Calibri" pitchFamily="34" charset="-122"/>
                <a:cs typeface="Calibri" pitchFamily="34" charset="-120"/>
              </a:rPr>
              <a:t>$</a:t>
            </a:r>
            <a:endParaRPr lang="en-US" sz="1600" dirty="0"/>
          </a:p>
        </p:txBody>
      </p:sp>
      <p:sp>
        <p:nvSpPr>
          <p:cNvPr id="12" name="Text 10"/>
          <p:cNvSpPr/>
          <p:nvPr/>
        </p:nvSpPr>
        <p:spPr>
          <a:xfrm>
            <a:off x="5440680" y="1874520"/>
            <a:ext cx="2743200" cy="320040"/>
          </a:xfrm>
          <a:prstGeom prst="rect">
            <a:avLst/>
          </a:prstGeom>
          <a:noFill/>
          <a:ln/>
        </p:spPr>
        <p:txBody>
          <a:bodyPr wrap="square" lIns="0" tIns="0" rIns="0" bIns="0" rtlCol="0" anchor="ctr"/>
          <a:lstStyle/>
          <a:p>
            <a:pPr indent="0" marL="0">
              <a:buNone/>
            </a:pPr>
            <a:r>
              <a:rPr lang="en-US" sz="1400" b="1" dirty="0">
                <a:solidFill>
                  <a:srgbClr val="0F172A"/>
                </a:solidFill>
                <a:latin typeface="Calibri" pitchFamily="34" charset="0"/>
                <a:ea typeface="Calibri" pitchFamily="34" charset="-122"/>
                <a:cs typeface="Calibri" pitchFamily="34" charset="-120"/>
              </a:rPr>
              <a:t>Wasted Labor</a:t>
            </a:r>
            <a:endParaRPr lang="en-US" sz="1400" dirty="0"/>
          </a:p>
        </p:txBody>
      </p:sp>
      <p:sp>
        <p:nvSpPr>
          <p:cNvPr id="13" name="Text 11"/>
          <p:cNvSpPr/>
          <p:nvPr/>
        </p:nvSpPr>
        <p:spPr>
          <a:xfrm>
            <a:off x="5440680" y="2194560"/>
            <a:ext cx="2743200" cy="640080"/>
          </a:xfrm>
          <a:prstGeom prst="rect">
            <a:avLst/>
          </a:prstGeom>
          <a:noFill/>
          <a:ln/>
        </p:spPr>
        <p:txBody>
          <a:bodyPr wrap="square" lIns="0" tIns="0" rIns="0" bIns="0" rtlCol="0" anchor="ctr"/>
          <a:lstStyle/>
          <a:p>
            <a:pPr indent="0" marL="0">
              <a:buNone/>
            </a:pPr>
            <a:r>
              <a:rPr lang="en-US" sz="1100" dirty="0">
                <a:solidFill>
                  <a:srgbClr val="475569"/>
                </a:solidFill>
                <a:latin typeface="Calibri" pitchFamily="34" charset="0"/>
                <a:ea typeface="Calibri" pitchFamily="34" charset="-122"/>
                <a:cs typeface="Calibri" pitchFamily="34" charset="-120"/>
              </a:rPr>
              <a:t>$[XX,XXX] annually</a:t>
            </a:r>
            <a:endParaRPr lang="en-US" sz="1100" dirty="0"/>
          </a:p>
          <a:p>
            <a:pPr indent="0" marL="0">
              <a:buNone/>
            </a:pPr>
            <a:r>
              <a:rPr lang="en-US" sz="1100" dirty="0">
                <a:solidFill>
                  <a:srgbClr val="475569"/>
                </a:solidFill>
                <a:latin typeface="Calibri" pitchFamily="34" charset="0"/>
                <a:ea typeface="Calibri" pitchFamily="34" charset="-122"/>
                <a:cs typeface="Calibri" pitchFamily="34" charset="-120"/>
              </a:rPr>
              <a:t>[Paste from Sales Admin Time or Automation Calculator]</a:t>
            </a:r>
            <a:endParaRPr lang="en-US" sz="1100" dirty="0"/>
          </a:p>
        </p:txBody>
      </p:sp>
      <p:sp>
        <p:nvSpPr>
          <p:cNvPr id="14" name="Shape 12"/>
          <p:cNvSpPr/>
          <p:nvPr/>
        </p:nvSpPr>
        <p:spPr>
          <a:xfrm>
            <a:off x="640080" y="3154680"/>
            <a:ext cx="3749040" cy="123444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15" name="Shape 13"/>
          <p:cNvSpPr/>
          <p:nvPr/>
        </p:nvSpPr>
        <p:spPr>
          <a:xfrm>
            <a:off x="822960" y="3383280"/>
            <a:ext cx="457200" cy="457200"/>
          </a:xfrm>
          <a:prstGeom prst="ellipse">
            <a:avLst/>
          </a:prstGeom>
          <a:solidFill>
            <a:srgbClr val="FEE2E2"/>
          </a:solidFill>
          <a:ln/>
        </p:spPr>
      </p:sp>
      <p:sp>
        <p:nvSpPr>
          <p:cNvPr id="16" name="Text 14"/>
          <p:cNvSpPr/>
          <p:nvPr/>
        </p:nvSpPr>
        <p:spPr>
          <a:xfrm>
            <a:off x="822960" y="3383280"/>
            <a:ext cx="457200" cy="457200"/>
          </a:xfrm>
          <a:prstGeom prst="rect">
            <a:avLst/>
          </a:prstGeom>
          <a:noFill/>
          <a:ln/>
        </p:spPr>
        <p:txBody>
          <a:bodyPr wrap="square" rtlCol="0" anchor="ctr"/>
          <a:lstStyle/>
          <a:p>
            <a:pPr algn="ctr" indent="0" marL="0">
              <a:buNone/>
            </a:pPr>
            <a:r>
              <a:rPr lang="en-US" sz="1600" b="1" dirty="0">
                <a:solidFill>
                  <a:srgbClr val="DC2626"/>
                </a:solidFill>
                <a:latin typeface="Calibri" pitchFamily="34" charset="0"/>
                <a:ea typeface="Calibri" pitchFamily="34" charset="-122"/>
                <a:cs typeface="Calibri" pitchFamily="34" charset="-120"/>
              </a:rPr>
              <a:t>%</a:t>
            </a:r>
            <a:endParaRPr lang="en-US" sz="1600" dirty="0"/>
          </a:p>
        </p:txBody>
      </p:sp>
      <p:sp>
        <p:nvSpPr>
          <p:cNvPr id="17" name="Text 15"/>
          <p:cNvSpPr/>
          <p:nvPr/>
        </p:nvSpPr>
        <p:spPr>
          <a:xfrm>
            <a:off x="1417320" y="3291840"/>
            <a:ext cx="2743200" cy="320040"/>
          </a:xfrm>
          <a:prstGeom prst="rect">
            <a:avLst/>
          </a:prstGeom>
          <a:noFill/>
          <a:ln/>
        </p:spPr>
        <p:txBody>
          <a:bodyPr wrap="square" lIns="0" tIns="0" rIns="0" bIns="0" rtlCol="0" anchor="ctr"/>
          <a:lstStyle/>
          <a:p>
            <a:pPr indent="0" marL="0">
              <a:buNone/>
            </a:pPr>
            <a:r>
              <a:rPr lang="en-US" sz="1400" b="1" dirty="0">
                <a:solidFill>
                  <a:srgbClr val="0F172A"/>
                </a:solidFill>
                <a:latin typeface="Calibri" pitchFamily="34" charset="0"/>
                <a:ea typeface="Calibri" pitchFamily="34" charset="-122"/>
                <a:cs typeface="Calibri" pitchFamily="34" charset="-120"/>
              </a:rPr>
              <a:t>Tool Waste</a:t>
            </a:r>
            <a:endParaRPr lang="en-US" sz="1400" dirty="0"/>
          </a:p>
        </p:txBody>
      </p:sp>
      <p:sp>
        <p:nvSpPr>
          <p:cNvPr id="18" name="Text 16"/>
          <p:cNvSpPr/>
          <p:nvPr/>
        </p:nvSpPr>
        <p:spPr>
          <a:xfrm>
            <a:off x="1417320" y="3611880"/>
            <a:ext cx="2743200" cy="640080"/>
          </a:xfrm>
          <a:prstGeom prst="rect">
            <a:avLst/>
          </a:prstGeom>
          <a:noFill/>
          <a:ln/>
        </p:spPr>
        <p:txBody>
          <a:bodyPr wrap="square" lIns="0" tIns="0" rIns="0" bIns="0" rtlCol="0" anchor="ctr"/>
          <a:lstStyle/>
          <a:p>
            <a:pPr indent="0" marL="0">
              <a:buNone/>
            </a:pPr>
            <a:r>
              <a:rPr lang="en-US" sz="1100" dirty="0">
                <a:solidFill>
                  <a:srgbClr val="475569"/>
                </a:solidFill>
                <a:latin typeface="Calibri" pitchFamily="34" charset="0"/>
                <a:ea typeface="Calibri" pitchFamily="34" charset="-122"/>
                <a:cs typeface="Calibri" pitchFamily="34" charset="-120"/>
              </a:rPr>
              <a:t>$[XX,XXX] annually</a:t>
            </a:r>
            <a:endParaRPr lang="en-US" sz="1100" dirty="0"/>
          </a:p>
          <a:p>
            <a:pPr indent="0" marL="0">
              <a:buNone/>
            </a:pPr>
            <a:r>
              <a:rPr lang="en-US" sz="1100" dirty="0">
                <a:solidFill>
                  <a:srgbClr val="475569"/>
                </a:solidFill>
                <a:latin typeface="Calibri" pitchFamily="34" charset="0"/>
                <a:ea typeface="Calibri" pitchFamily="34" charset="-122"/>
                <a:cs typeface="Calibri" pitchFamily="34" charset="-120"/>
              </a:rPr>
              <a:t>[Paste from Tech Stack Waste Calculator]</a:t>
            </a:r>
            <a:endParaRPr lang="en-US" sz="1100" dirty="0"/>
          </a:p>
        </p:txBody>
      </p:sp>
      <p:sp>
        <p:nvSpPr>
          <p:cNvPr id="19" name="Shape 17"/>
          <p:cNvSpPr/>
          <p:nvPr/>
        </p:nvSpPr>
        <p:spPr>
          <a:xfrm>
            <a:off x="4663440" y="3154680"/>
            <a:ext cx="3749040" cy="123444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20" name="Shape 18"/>
          <p:cNvSpPr/>
          <p:nvPr/>
        </p:nvSpPr>
        <p:spPr>
          <a:xfrm>
            <a:off x="4846320" y="3383280"/>
            <a:ext cx="457200" cy="457200"/>
          </a:xfrm>
          <a:prstGeom prst="ellipse">
            <a:avLst/>
          </a:prstGeom>
          <a:solidFill>
            <a:srgbClr val="FEE2E2"/>
          </a:solidFill>
          <a:ln/>
        </p:spPr>
      </p:sp>
      <p:sp>
        <p:nvSpPr>
          <p:cNvPr id="21" name="Text 19"/>
          <p:cNvSpPr/>
          <p:nvPr/>
        </p:nvSpPr>
        <p:spPr>
          <a:xfrm>
            <a:off x="4846320" y="3383280"/>
            <a:ext cx="457200" cy="457200"/>
          </a:xfrm>
          <a:prstGeom prst="rect">
            <a:avLst/>
          </a:prstGeom>
          <a:noFill/>
          <a:ln/>
        </p:spPr>
        <p:txBody>
          <a:bodyPr wrap="square" rtlCol="0" anchor="ctr"/>
          <a:lstStyle/>
          <a:p>
            <a:pPr algn="ctr" indent="0" marL="0">
              <a:buNone/>
            </a:pPr>
            <a:r>
              <a:rPr lang="en-US" sz="1600" b="1" dirty="0">
                <a:solidFill>
                  <a:srgbClr val="DC2626"/>
                </a:solidFill>
                <a:latin typeface="Calibri" pitchFamily="34" charset="0"/>
                <a:ea typeface="Calibri" pitchFamily="34" charset="-122"/>
                <a:cs typeface="Calibri" pitchFamily="34" charset="-120"/>
              </a:rPr>
              <a:t>?</a:t>
            </a:r>
            <a:endParaRPr lang="en-US" sz="1600" dirty="0"/>
          </a:p>
        </p:txBody>
      </p:sp>
      <p:sp>
        <p:nvSpPr>
          <p:cNvPr id="22" name="Text 20"/>
          <p:cNvSpPr/>
          <p:nvPr/>
        </p:nvSpPr>
        <p:spPr>
          <a:xfrm>
            <a:off x="5440680" y="3291840"/>
            <a:ext cx="2743200" cy="320040"/>
          </a:xfrm>
          <a:prstGeom prst="rect">
            <a:avLst/>
          </a:prstGeom>
          <a:noFill/>
          <a:ln/>
        </p:spPr>
        <p:txBody>
          <a:bodyPr wrap="square" lIns="0" tIns="0" rIns="0" bIns="0" rtlCol="0" anchor="ctr"/>
          <a:lstStyle/>
          <a:p>
            <a:pPr indent="0" marL="0">
              <a:buNone/>
            </a:pPr>
            <a:r>
              <a:rPr lang="en-US" sz="1400" b="1" dirty="0">
                <a:solidFill>
                  <a:srgbClr val="0F172A"/>
                </a:solidFill>
                <a:latin typeface="Calibri" pitchFamily="34" charset="0"/>
                <a:ea typeface="Calibri" pitchFamily="34" charset="-122"/>
                <a:cs typeface="Calibri" pitchFamily="34" charset="-120"/>
              </a:rPr>
              <a:t>Decision Latency</a:t>
            </a:r>
            <a:endParaRPr lang="en-US" sz="1400" dirty="0"/>
          </a:p>
        </p:txBody>
      </p:sp>
      <p:sp>
        <p:nvSpPr>
          <p:cNvPr id="23" name="Text 21"/>
          <p:cNvSpPr/>
          <p:nvPr/>
        </p:nvSpPr>
        <p:spPr>
          <a:xfrm>
            <a:off x="5440680" y="3611880"/>
            <a:ext cx="2743200" cy="640080"/>
          </a:xfrm>
          <a:prstGeom prst="rect">
            <a:avLst/>
          </a:prstGeom>
          <a:noFill/>
          <a:ln/>
        </p:spPr>
        <p:txBody>
          <a:bodyPr wrap="square" lIns="0" tIns="0" rIns="0" bIns="0" rtlCol="0" anchor="ctr"/>
          <a:lstStyle/>
          <a:p>
            <a:pPr indent="0" marL="0">
              <a:buNone/>
            </a:pPr>
            <a:r>
              <a:rPr lang="en-US" sz="1100" dirty="0">
                <a:solidFill>
                  <a:srgbClr val="475569"/>
                </a:solidFill>
                <a:latin typeface="Calibri" pitchFamily="34" charset="0"/>
                <a:ea typeface="Calibri" pitchFamily="34" charset="-122"/>
                <a:cs typeface="Calibri" pitchFamily="34" charset="-120"/>
              </a:rPr>
              <a:t>[X] days to answer basic revenue questions</a:t>
            </a:r>
            <a:endParaRPr lang="en-US" sz="1100" dirty="0"/>
          </a:p>
          <a:p>
            <a:pPr indent="0" marL="0">
              <a:buNone/>
            </a:pPr>
            <a:r>
              <a:rPr lang="en-US" sz="1100" dirty="0">
                <a:solidFill>
                  <a:srgbClr val="475569"/>
                </a:solidFill>
                <a:latin typeface="Calibri" pitchFamily="34" charset="0"/>
                <a:ea typeface="Calibri" pitchFamily="34" charset="-122"/>
                <a:cs typeface="Calibri" pitchFamily="34" charset="-120"/>
              </a:rPr>
              <a:t>[Estimate from your current experience]</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The Opportunity</a:t>
            </a:r>
            <a:endParaRPr lang="en-US" sz="2800" dirty="0"/>
          </a:p>
        </p:txBody>
      </p:sp>
      <p:sp>
        <p:nvSpPr>
          <p:cNvPr id="3" name="Text 1"/>
          <p:cNvSpPr/>
          <p:nvPr/>
        </p:nvSpPr>
        <p:spPr>
          <a:xfrm>
            <a:off x="640080" y="1097280"/>
            <a:ext cx="3657600" cy="320040"/>
          </a:xfrm>
          <a:prstGeom prst="rect">
            <a:avLst/>
          </a:prstGeom>
          <a:noFill/>
          <a:ln/>
        </p:spPr>
        <p:txBody>
          <a:bodyPr wrap="square" lIns="0" tIns="0" rIns="0" bIns="0" rtlCol="0" anchor="ctr"/>
          <a:lstStyle/>
          <a:p>
            <a:pPr indent="0" marL="0">
              <a:buNone/>
            </a:pPr>
            <a:r>
              <a:rPr lang="en-US" sz="1000" b="1" dirty="0">
                <a:solidFill>
                  <a:srgbClr val="DC2626"/>
                </a:solidFill>
                <a:latin typeface="Calibri" pitchFamily="34" charset="0"/>
                <a:ea typeface="Calibri" pitchFamily="34" charset="-122"/>
                <a:cs typeface="Calibri" pitchFamily="34" charset="-120"/>
              </a:rPr>
              <a:t>CURRENT STATE</a:t>
            </a:r>
            <a:endParaRPr lang="en-US" sz="1000" dirty="0"/>
          </a:p>
        </p:txBody>
      </p:sp>
      <p:sp>
        <p:nvSpPr>
          <p:cNvPr id="4" name="Shape 2"/>
          <p:cNvSpPr/>
          <p:nvPr/>
        </p:nvSpPr>
        <p:spPr>
          <a:xfrm>
            <a:off x="640080" y="1463040"/>
            <a:ext cx="3657600" cy="2377440"/>
          </a:xfrm>
          <a:prstGeom prst="rect">
            <a:avLst/>
          </a:prstGeom>
          <a:solidFill>
            <a:srgbClr val="FEF2F2"/>
          </a:solidFill>
          <a:ln w="12700">
            <a:solidFill>
              <a:srgbClr val="FECACA"/>
            </a:solidFill>
            <a:prstDash val="solid"/>
          </a:ln>
        </p:spPr>
      </p:sp>
      <p:sp>
        <p:nvSpPr>
          <p:cNvPr id="5" name="Text 3"/>
          <p:cNvSpPr/>
          <p:nvPr/>
        </p:nvSpPr>
        <p:spPr>
          <a:xfrm>
            <a:off x="822960" y="1554480"/>
            <a:ext cx="3291840" cy="2194560"/>
          </a:xfrm>
          <a:prstGeom prst="rect">
            <a:avLst/>
          </a:prstGeom>
          <a:noFill/>
          <a:ln/>
        </p:spPr>
        <p:txBody>
          <a:bodyPr wrap="square" lIns="0" tIns="0" rIns="0" bIns="0" rtlCol="0" anchor="ctr"/>
          <a:lstStyle/>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[Current metric 1: e.g. Pipeline accuracy: 55%]</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[Current metric 2: e.g. Lead handoff loss: 40%]</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[Current metric 3: e.g. Time to produce forecast: 2 days]</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[Current metric 4: e.g. Rep admin time: 3 hrs/week]</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[Current metric 5: e.g. Tool utilization: 40%]</a:t>
            </a:r>
            <a:endParaRPr lang="en-US" sz="1200" dirty="0"/>
          </a:p>
        </p:txBody>
      </p:sp>
      <p:sp>
        <p:nvSpPr>
          <p:cNvPr id="6" name="Text 4"/>
          <p:cNvSpPr/>
          <p:nvPr/>
        </p:nvSpPr>
        <p:spPr>
          <a:xfrm>
            <a:off x="4297680" y="2286000"/>
            <a:ext cx="548640" cy="548640"/>
          </a:xfrm>
          <a:prstGeom prst="rect">
            <a:avLst/>
          </a:prstGeom>
          <a:noFill/>
          <a:ln/>
        </p:spPr>
        <p:txBody>
          <a:bodyPr wrap="square" rtlCol="0" anchor="ctr"/>
          <a:lstStyle/>
          <a:p>
            <a:pPr algn="ctr" indent="0" marL="0">
              <a:buNone/>
            </a:pPr>
            <a:r>
              <a:rPr lang="en-US" sz="3200" dirty="0">
                <a:solidFill>
                  <a:srgbClr val="312E81"/>
                </a:solidFill>
                <a:latin typeface="Georgia" pitchFamily="34" charset="0"/>
                <a:ea typeface="Calibri" pitchFamily="34" charset="-122"/>
                <a:cs typeface="Calibri" pitchFamily="34" charset="-120"/>
              </a:rPr>
              <a:t>→</a:t>
            </a:r>
            <a:endParaRPr lang="en-US" sz="3200" dirty="0"/>
          </a:p>
        </p:txBody>
      </p:sp>
      <p:sp>
        <p:nvSpPr>
          <p:cNvPr id="7" name="Text 5"/>
          <p:cNvSpPr/>
          <p:nvPr/>
        </p:nvSpPr>
        <p:spPr>
          <a:xfrm>
            <a:off x="4846320" y="1097280"/>
            <a:ext cx="3657600" cy="320040"/>
          </a:xfrm>
          <a:prstGeom prst="rect">
            <a:avLst/>
          </a:prstGeom>
          <a:noFill/>
          <a:ln/>
        </p:spPr>
        <p:txBody>
          <a:bodyPr wrap="square" lIns="0" tIns="0" rIns="0" bIns="0" rtlCol="0" anchor="ctr"/>
          <a:lstStyle/>
          <a:p>
            <a:pPr indent="0" marL="0">
              <a:buNone/>
            </a:pPr>
            <a:r>
              <a:rPr lang="en-US" sz="1000" b="1" dirty="0">
                <a:solidFill>
                  <a:srgbClr val="059669"/>
                </a:solidFill>
                <a:latin typeface="Calibri" pitchFamily="34" charset="0"/>
                <a:ea typeface="Calibri" pitchFamily="34" charset="-122"/>
                <a:cs typeface="Calibri" pitchFamily="34" charset="-120"/>
              </a:rPr>
              <a:t>FUTURE STATE</a:t>
            </a:r>
            <a:endParaRPr lang="en-US" sz="1000" dirty="0"/>
          </a:p>
        </p:txBody>
      </p:sp>
      <p:sp>
        <p:nvSpPr>
          <p:cNvPr id="8" name="Shape 6"/>
          <p:cNvSpPr/>
          <p:nvPr/>
        </p:nvSpPr>
        <p:spPr>
          <a:xfrm>
            <a:off x="4846320" y="1463040"/>
            <a:ext cx="3657600" cy="2377440"/>
          </a:xfrm>
          <a:prstGeom prst="rect">
            <a:avLst/>
          </a:prstGeom>
          <a:solidFill>
            <a:srgbClr val="F0FDF4"/>
          </a:solidFill>
          <a:ln w="12700">
            <a:solidFill>
              <a:srgbClr val="BBF7D0"/>
            </a:solidFill>
            <a:prstDash val="solid"/>
          </a:ln>
        </p:spPr>
      </p:sp>
      <p:sp>
        <p:nvSpPr>
          <p:cNvPr id="9" name="Text 7"/>
          <p:cNvSpPr/>
          <p:nvPr/>
        </p:nvSpPr>
        <p:spPr>
          <a:xfrm>
            <a:off x="5029200" y="1554480"/>
            <a:ext cx="3291840" cy="2194560"/>
          </a:xfrm>
          <a:prstGeom prst="rect">
            <a:avLst/>
          </a:prstGeom>
          <a:noFill/>
          <a:ln/>
        </p:spPr>
        <p:txBody>
          <a:bodyPr wrap="square" lIns="0" tIns="0" rIns="0" bIns="0" rtlCol="0" anchor="ctr"/>
          <a:lstStyle/>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[Target metric 1: e.g. Pipeline accuracy: 85%]</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[Target metric 2: e.g. Lead handoff loss: under 10%]</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[Target metric 3: e.g. Forecast available real-time]</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[Target metric 4: e.g. Rep admin time: under 30 min/week]</a:t>
            </a:r>
            <a:endParaRPr lang="en-US" sz="1200" dirty="0"/>
          </a:p>
          <a:p>
            <a:pPr marL="342900" indent="-342900">
              <a:spcAft>
                <a:spcPts val="600"/>
              </a:spcAft>
              <a:buSzPct val="100000"/>
              <a:buChar char="•"/>
            </a:pPr>
            <a:r>
              <a:rPr lang="en-US" sz="1200" dirty="0">
                <a:solidFill>
                  <a:srgbClr val="334155"/>
                </a:solidFill>
                <a:latin typeface="Calibri" pitchFamily="34" charset="0"/>
                <a:ea typeface="Calibri" pitchFamily="34" charset="-122"/>
                <a:cs typeface="Calibri" pitchFamily="34" charset="-120"/>
              </a:rPr>
              <a:t>[Target metric 5: e.g. Tool utilization: 80%+]</a:t>
            </a:r>
            <a:endParaRPr lang="en-US" sz="1200" dirty="0"/>
          </a:p>
        </p:txBody>
      </p:sp>
      <p:sp>
        <p:nvSpPr>
          <p:cNvPr id="10" name="Text 8"/>
          <p:cNvSpPr/>
          <p:nvPr/>
        </p:nvSpPr>
        <p:spPr>
          <a:xfrm>
            <a:off x="640080" y="4023360"/>
            <a:ext cx="7772400" cy="548640"/>
          </a:xfrm>
          <a:prstGeom prst="rect">
            <a:avLst/>
          </a:prstGeom>
          <a:noFill/>
          <a:ln/>
        </p:spPr>
        <p:txBody>
          <a:bodyPr wrap="square" lIns="0" tIns="0" rIns="0" bIns="0" rtlCol="0" anchor="ctr"/>
          <a:lstStyle/>
          <a:p>
            <a:pPr indent="0" marL="0">
              <a:buNone/>
            </a:pPr>
            <a:r>
              <a:rPr lang="en-US" sz="1200" i="1" dirty="0">
                <a:solidFill>
                  <a:srgbClr val="94A3B8"/>
                </a:solidFill>
                <a:latin typeface="Calibri" pitchFamily="34" charset="0"/>
                <a:ea typeface="Calibri" pitchFamily="34" charset="-122"/>
                <a:cs typeface="Calibri" pitchFamily="34" charset="-120"/>
              </a:rPr>
              <a:t>[Describe what changes operationally and why these targets are achievable. Reference industry benchmarks from the calculators.]</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Investment Required</a:t>
            </a:r>
            <a:endParaRPr lang="en-US" sz="28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640080" y="1097280"/>
          <a:ext cx="7863840" cy="914400"/>
        </p:xfrm>
        <a:graphic>
          <a:graphicData uri="http://schemas.openxmlformats.org/drawingml/2006/table">
            <a:tbl>
              <a:tblPr/>
              <a:tblGrid>
                <a:gridCol w="2286000"/>
                <a:gridCol w="1554480"/>
                <a:gridCol w="1554480"/>
                <a:gridCol w="2468880"/>
              </a:tblGrid>
              <a:tr h="365760">
                <a:tc>
                  <a:txBody>
                    <a:bodyPr/>
                    <a:lstStyle/>
                    <a:p>
                      <a:pPr algn="l" indent="0" marL="0">
                        <a:buNone/>
                      </a:pPr>
                      <a:r>
                        <a:rPr lang="en-US" sz="1200" b="1" dirty="0">
                          <a:solidFill>
                            <a:srgbClr val="FFFFFF"/>
                          </a:solidFill>
                          <a:latin typeface="Calibri" pitchFamily="34" charset="0"/>
                          <a:ea typeface="Calibri" pitchFamily="34" charset="-122"/>
                          <a:cs typeface="Calibri" pitchFamily="34" charset="-120"/>
                        </a:rPr>
                        <a:t>Category</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algn="r" indent="0" marL="0">
                        <a:buNone/>
                      </a:pPr>
                      <a:r>
                        <a:rPr lang="en-US" sz="1200" b="1" dirty="0">
                          <a:solidFill>
                            <a:srgbClr val="FFFFFF"/>
                          </a:solidFill>
                          <a:latin typeface="Calibri" pitchFamily="34" charset="0"/>
                          <a:ea typeface="Calibri" pitchFamily="34" charset="-122"/>
                          <a:cs typeface="Calibri" pitchFamily="34" charset="-120"/>
                        </a:rPr>
                        <a:t>One-Time Cost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algn="r" indent="0" marL="0">
                        <a:buNone/>
                      </a:pPr>
                      <a:r>
                        <a:rPr lang="en-US" sz="1200" b="1" dirty="0">
                          <a:solidFill>
                            <a:srgbClr val="FFFFFF"/>
                          </a:solidFill>
                          <a:latin typeface="Calibri" pitchFamily="34" charset="0"/>
                          <a:ea typeface="Calibri" pitchFamily="34" charset="-122"/>
                          <a:cs typeface="Calibri" pitchFamily="34" charset="-120"/>
                        </a:rPr>
                        <a:t>Annual Recurring</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algn="l" indent="0" marL="0">
                        <a:buNone/>
                      </a:pPr>
                      <a:r>
                        <a:rPr lang="en-US" sz="1200" b="1" dirty="0">
                          <a:solidFill>
                            <a:srgbClr val="FFFFFF"/>
                          </a:solidFill>
                          <a:latin typeface="Calibri" pitchFamily="34" charset="0"/>
                          <a:ea typeface="Calibri" pitchFamily="34" charset="-122"/>
                          <a:cs typeface="Calibri" pitchFamily="34" charset="-120"/>
                        </a:rPr>
                        <a:t>Notes</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r>
              <a:tr h="365760">
                <a:tc>
                  <a:txBody>
                    <a:bodyPr/>
                    <a:lstStyle/>
                    <a:p>
                      <a:pPr algn="l" indent="0" marL="0">
                        <a:buNone/>
                      </a:pPr>
                      <a:r>
                        <a:rPr lang="en-US" sz="1200" dirty="0">
                          <a:solidFill>
                            <a:srgbClr val="334155"/>
                          </a:solidFill>
                          <a:latin typeface="Calibri" pitchFamily="34" charset="0"/>
                          <a:ea typeface="Calibri" pitchFamily="34" charset="-122"/>
                          <a:cs typeface="Calibri" pitchFamily="34" charset="-120"/>
                        </a:rPr>
                        <a:t>Software / Platform Licenses</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$[XX,XXX]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$[XX,XXX]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l" indent="0" marL="0">
                        <a:buNone/>
                      </a:pPr>
                      <a:r>
                        <a:rPr lang="en-US" sz="1000" dirty="0">
                          <a:solidFill>
                            <a:srgbClr val="94A3B8"/>
                          </a:solidFill>
                          <a:latin typeface="Calibri" pitchFamily="34" charset="0"/>
                          <a:ea typeface="Calibri" pitchFamily="34" charset="-122"/>
                          <a:cs typeface="Calibri" pitchFamily="34" charset="-120"/>
                        </a:rPr>
                        <a:t>[From Tech Business Case Calculator]</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365760">
                <a:tc>
                  <a:txBody>
                    <a:bodyPr/>
                    <a:lstStyle/>
                    <a:p>
                      <a:pPr algn="l" indent="0" marL="0">
                        <a:buNone/>
                      </a:pPr>
                      <a:r>
                        <a:rPr lang="en-US" sz="1200" dirty="0">
                          <a:solidFill>
                            <a:srgbClr val="334155"/>
                          </a:solidFill>
                          <a:latin typeface="Calibri" pitchFamily="34" charset="0"/>
                          <a:ea typeface="Calibri" pitchFamily="34" charset="-122"/>
                          <a:cs typeface="Calibri" pitchFamily="34" charset="-120"/>
                        </a:rPr>
                        <a:t>Implementation / Configuration</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$[XX,XXX]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l" indent="0" marL="0">
                        <a:buNone/>
                      </a:pPr>
                      <a:r>
                        <a:rPr lang="en-US" sz="1000" dirty="0">
                          <a:solidFill>
                            <a:srgbClr val="94A3B8"/>
                          </a:solidFill>
                          <a:latin typeface="Calibri" pitchFamily="34" charset="0"/>
                          <a:ea typeface="Calibri" pitchFamily="34" charset="-122"/>
                          <a:cs typeface="Calibri" pitchFamily="34" charset="-120"/>
                        </a:rPr>
                        <a:t>[Consulting or internal build cost]</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r>
              <a:tr h="365760">
                <a:tc>
                  <a:txBody>
                    <a:bodyPr/>
                    <a:lstStyle/>
                    <a:p>
                      <a:pPr algn="l" indent="0" marL="0">
                        <a:buNone/>
                      </a:pPr>
                      <a:r>
                        <a:rPr lang="en-US" sz="1200" dirty="0">
                          <a:solidFill>
                            <a:srgbClr val="334155"/>
                          </a:solidFill>
                          <a:latin typeface="Calibri" pitchFamily="34" charset="0"/>
                          <a:ea typeface="Calibri" pitchFamily="34" charset="-122"/>
                          <a:cs typeface="Calibri" pitchFamily="34" charset="-120"/>
                        </a:rPr>
                        <a:t>Training / Change Management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l" indent="0" marL="0">
                        <a:buNone/>
                      </a:pPr>
                      <a:r>
                        <a:rPr lang="en-US" sz="1000" dirty="0">
                          <a:solidFill>
                            <a:srgbClr val="94A3B8"/>
                          </a:solidFill>
                          <a:latin typeface="Calibri" pitchFamily="34" charset="0"/>
                          <a:ea typeface="Calibri" pitchFamily="34" charset="-122"/>
                          <a:cs typeface="Calibri" pitchFamily="34" charset="-120"/>
                        </a:rPr>
                        <a:t>[Internal hours or external training]</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365760">
                <a:tc>
                  <a:txBody>
                    <a:bodyPr/>
                    <a:lstStyle/>
                    <a:p>
                      <a:pPr algn="l" indent="0" marL="0">
                        <a:buNone/>
                      </a:pPr>
                      <a:r>
                        <a:rPr lang="en-US" sz="1200" dirty="0">
                          <a:solidFill>
                            <a:srgbClr val="334155"/>
                          </a:solidFill>
                          <a:latin typeface="Calibri" pitchFamily="34" charset="0"/>
                          <a:ea typeface="Calibri" pitchFamily="34" charset="-122"/>
                          <a:cs typeface="Calibri" pitchFamily="34" charset="-120"/>
                        </a:rPr>
                        <a:t>Internal Team Time (Opportunity Cost)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l" indent="0" marL="0">
                        <a:buNone/>
                      </a:pPr>
                      <a:r>
                        <a:rPr lang="en-US" sz="1000" dirty="0">
                          <a:solidFill>
                            <a:srgbClr val="94A3B8"/>
                          </a:solidFill>
                          <a:latin typeface="Calibri" pitchFamily="34" charset="0"/>
                          <a:ea typeface="Calibri" pitchFamily="34" charset="-122"/>
                          <a:cs typeface="Calibri" pitchFamily="34" charset="-120"/>
                        </a:rPr>
                        <a:t>[Hours x blended rate for internal resources]</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r>
              <a:tr h="365760">
                <a:tc>
                  <a:txBody>
                    <a:bodyPr/>
                    <a:lstStyle/>
                    <a:p>
                      <a:pPr algn="l" indent="0" marL="0">
                        <a:buNone/>
                      </a:pPr>
                      <a:r>
                        <a:rPr lang="en-US" sz="1200" dirty="0">
                          <a:solidFill>
                            <a:srgbClr val="334155"/>
                          </a:solidFill>
                          <a:latin typeface="Calibri" pitchFamily="34" charset="0"/>
                          <a:ea typeface="Calibri" pitchFamily="34" charset="-122"/>
                          <a:cs typeface="Calibri" pitchFamily="34" charset="-120"/>
                        </a:rPr>
                        <a:t>Ongoing Maintenance / Support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200" dirty="0">
                          <a:solidFill>
                            <a:srgbClr val="334155"/>
                          </a:solidFill>
                          <a:latin typeface="Calibri" pitchFamily="34" charset="0"/>
                          <a:ea typeface="Calibri" pitchFamily="34" charset="-122"/>
                          <a:cs typeface="Calibri" pitchFamily="34" charset="-120"/>
                        </a:rPr>
                        <a:t>$[X,XXX]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l" indent="0" marL="0">
                        <a:buNone/>
                      </a:pPr>
                      <a:r>
                        <a:rPr lang="en-US" sz="1000" dirty="0">
                          <a:solidFill>
                            <a:srgbClr val="94A3B8"/>
                          </a:solidFill>
                          <a:latin typeface="Calibri" pitchFamily="34" charset="0"/>
                          <a:ea typeface="Calibri" pitchFamily="34" charset="-122"/>
                          <a:cs typeface="Calibri" pitchFamily="34" charset="-120"/>
                        </a:rPr>
                        <a:t>[Annual support or advisory retainer]</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411480">
                <a:tc>
                  <a:txBody>
                    <a:bodyPr/>
                    <a:lstStyle/>
                    <a:p>
                      <a:pPr algn="l" indent="0" marL="0">
                        <a:buNone/>
                      </a:pPr>
                      <a:r>
                        <a:rPr lang="en-US" sz="1200" b="1" dirty="0">
                          <a:solidFill>
                            <a:srgbClr val="0F172A"/>
                          </a:solidFill>
                          <a:latin typeface="Calibri" pitchFamily="34" charset="0"/>
                          <a:ea typeface="Calibri" pitchFamily="34" charset="-122"/>
                          <a:cs typeface="Calibri" pitchFamily="34" charset="-120"/>
                        </a:rPr>
                        <a:t>TOTAL</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E2E8F0"/>
                    </a:solidFill>
                  </a:tcPr>
                </a:tc>
                <a:tc>
                  <a:txBody>
                    <a:bodyPr/>
                    <a:lstStyle/>
                    <a:p>
                      <a:pPr algn="r" indent="0" marL="0">
                        <a:buNone/>
                      </a:pPr>
                      <a:r>
                        <a:rPr lang="en-US" sz="1200" b="1" dirty="0">
                          <a:solidFill>
                            <a:srgbClr val="0F172A"/>
                          </a:solidFill>
                          <a:latin typeface="Calibri" pitchFamily="34" charset="0"/>
                          <a:ea typeface="Calibri" pitchFamily="34" charset="-122"/>
                          <a:cs typeface="Calibri" pitchFamily="34" charset="-120"/>
                        </a:rPr>
                        <a:t>$[XX,XXX]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E2E8F0"/>
                    </a:solidFill>
                  </a:tcPr>
                </a:tc>
                <a:tc>
                  <a:txBody>
                    <a:bodyPr/>
                    <a:lstStyle/>
                    <a:p>
                      <a:pPr algn="r" indent="0" marL="0">
                        <a:buNone/>
                      </a:pPr>
                      <a:r>
                        <a:rPr lang="en-US" sz="1200" b="1" dirty="0">
                          <a:solidFill>
                            <a:srgbClr val="0F172A"/>
                          </a:solidFill>
                          <a:latin typeface="Calibri" pitchFamily="34" charset="0"/>
                          <a:ea typeface="Calibri" pitchFamily="34" charset="-122"/>
                          <a:cs typeface="Calibri" pitchFamily="34" charset="-120"/>
                        </a:rPr>
                        <a:t>$[XX,XXX]</a:t>
                      </a:r>
                      <a:endParaRPr lang="en-US" sz="12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E2E8F0"/>
                    </a:solidFill>
                  </a:tcPr>
                </a:tc>
                <a:tc>
                  <a:txBody>
                    <a:bodyPr/>
                    <a:lstStyle/>
                    <a:p>
                      <a:pPr indent="0" marL="0">
                        <a:buNone/>
                      </a:pPr>
                      <a:endParaRPr lang="en-US" sz="1200" dirty="0"/>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E2E8F0"/>
                    </a:solidFill>
                  </a:tcPr>
                </a:tc>
              </a:tr>
            </a:tbl>
          </a:graphicData>
        </a:graphic>
      </p:graphicFrame>
      <p:sp>
        <p:nvSpPr>
          <p:cNvPr id="4" name="Text 1"/>
          <p:cNvSpPr/>
          <p:nvPr/>
        </p:nvSpPr>
        <p:spPr>
          <a:xfrm>
            <a:off x="640080" y="4114800"/>
            <a:ext cx="7772400" cy="457200"/>
          </a:xfrm>
          <a:prstGeom prst="rect">
            <a:avLst/>
          </a:prstGeom>
          <a:noFill/>
          <a:ln/>
        </p:spPr>
        <p:txBody>
          <a:bodyPr wrap="square" lIns="0" tIns="0" rIns="0" bIns="0" rtlCol="0" anchor="ctr"/>
          <a:lstStyle/>
          <a:p>
            <a:pPr indent="0" marL="0">
              <a:buNone/>
            </a:pPr>
            <a:r>
              <a:rPr lang="en-US" sz="1200" i="1" dirty="0">
                <a:solidFill>
                  <a:srgbClr val="94A3B8"/>
                </a:solidFill>
                <a:latin typeface="Calibri" pitchFamily="34" charset="0"/>
                <a:ea typeface="Calibri" pitchFamily="34" charset="-122"/>
                <a:cs typeface="Calibri" pitchFamily="34" charset="-120"/>
              </a:rPr>
              <a:t>[Add context: Are costs front-loaded or spread? Is there a phased approach? What budget line does this fall under?]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ROI Analysis</a:t>
            </a:r>
            <a:endParaRPr lang="en-US" sz="2800" dirty="0"/>
          </a:p>
        </p:txBody>
      </p:sp>
      <p:sp>
        <p:nvSpPr>
          <p:cNvPr id="3" name="Text 1"/>
          <p:cNvSpPr/>
          <p:nvPr/>
        </p:nvSpPr>
        <p:spPr>
          <a:xfrm>
            <a:off x="640080" y="914400"/>
            <a:ext cx="7772400" cy="365760"/>
          </a:xfrm>
          <a:prstGeom prst="rect">
            <a:avLst/>
          </a:prstGeom>
          <a:noFill/>
          <a:ln/>
        </p:spPr>
        <p:txBody>
          <a:bodyPr wrap="square" lIns="0" tIns="0" rIns="0" bIns="0" rtlCol="0" anchor="ctr"/>
          <a:lstStyle/>
          <a:p>
            <a:pPr indent="0" marL="0">
              <a:buNone/>
            </a:pPr>
            <a:r>
              <a:rPr lang="en-US" sz="1200" i="1" dirty="0">
                <a:solidFill>
                  <a:srgbClr val="94A3B8"/>
                </a:solidFill>
                <a:latin typeface="Calibri" pitchFamily="34" charset="0"/>
                <a:ea typeface="Calibri" pitchFamily="34" charset="-122"/>
                <a:cs typeface="Calibri" pitchFamily="34" charset="-120"/>
              </a:rPr>
              <a:t>[Paste results from the Technology Business Case, Consulting Business Case, or other calculators here]</a:t>
            </a:r>
            <a:endParaRPr lang="en-US" sz="1200" dirty="0"/>
          </a:p>
        </p:txBody>
      </p:sp>
      <p:sp>
        <p:nvSpPr>
          <p:cNvPr id="4" name="Shape 2"/>
          <p:cNvSpPr/>
          <p:nvPr/>
        </p:nvSpPr>
        <p:spPr>
          <a:xfrm>
            <a:off x="640080" y="1371600"/>
            <a:ext cx="1828800" cy="137160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5" name="Text 3"/>
          <p:cNvSpPr/>
          <p:nvPr/>
        </p:nvSpPr>
        <p:spPr>
          <a:xfrm>
            <a:off x="640080" y="1463040"/>
            <a:ext cx="1828800" cy="731520"/>
          </a:xfrm>
          <a:prstGeom prst="rect">
            <a:avLst/>
          </a:prstGeom>
          <a:noFill/>
          <a:ln/>
        </p:spPr>
        <p:txBody>
          <a:bodyPr wrap="square" rtlCol="0" anchor="ctr"/>
          <a:lstStyle/>
          <a:p>
            <a:pPr algn="ctr" indent="0" marL="0">
              <a:buNone/>
            </a:pPr>
            <a:r>
              <a:rPr lang="en-US" sz="2800" b="1" dirty="0">
                <a:solidFill>
                  <a:srgbClr val="059669"/>
                </a:solidFill>
                <a:latin typeface="Georgia" pitchFamily="34" charset="0"/>
                <a:ea typeface="Calibri" pitchFamily="34" charset="-122"/>
                <a:cs typeface="Calibri" pitchFamily="34" charset="-120"/>
              </a:rPr>
              <a:t>[XXX]%</a:t>
            </a:r>
            <a:endParaRPr lang="en-US" sz="2800" dirty="0"/>
          </a:p>
        </p:txBody>
      </p:sp>
      <p:sp>
        <p:nvSpPr>
          <p:cNvPr id="6" name="Text 4"/>
          <p:cNvSpPr/>
          <p:nvPr/>
        </p:nvSpPr>
        <p:spPr>
          <a:xfrm>
            <a:off x="640080" y="2194560"/>
            <a:ext cx="1828800" cy="365760"/>
          </a:xfrm>
          <a:prstGeom prst="rect">
            <a:avLst/>
          </a:prstGeom>
          <a:noFill/>
          <a:ln/>
        </p:spPr>
        <p:txBody>
          <a:bodyPr wrap="square" rtlCol="0" anchor="t"/>
          <a:lstStyle/>
          <a:p>
            <a:pPr algn="ctr" indent="0" marL="0">
              <a:buNone/>
            </a:pPr>
            <a:r>
              <a:rPr lang="en-US" sz="1100" dirty="0">
                <a:solidFill>
                  <a:srgbClr val="475569"/>
                </a:solidFill>
                <a:latin typeface="Calibri" pitchFamily="34" charset="0"/>
                <a:ea typeface="Calibri" pitchFamily="34" charset="-122"/>
                <a:cs typeface="Calibri" pitchFamily="34" charset="-120"/>
              </a:rPr>
              <a:t>Year 1 ROI</a:t>
            </a:r>
            <a:endParaRPr lang="en-US" sz="1100" dirty="0"/>
          </a:p>
        </p:txBody>
      </p:sp>
      <p:sp>
        <p:nvSpPr>
          <p:cNvPr id="7" name="Shape 5"/>
          <p:cNvSpPr/>
          <p:nvPr/>
        </p:nvSpPr>
        <p:spPr>
          <a:xfrm>
            <a:off x="2743200" y="1371600"/>
            <a:ext cx="1828800" cy="137160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8" name="Text 6"/>
          <p:cNvSpPr/>
          <p:nvPr/>
        </p:nvSpPr>
        <p:spPr>
          <a:xfrm>
            <a:off x="2743200" y="1463040"/>
            <a:ext cx="1828800" cy="731520"/>
          </a:xfrm>
          <a:prstGeom prst="rect">
            <a:avLst/>
          </a:prstGeom>
          <a:noFill/>
          <a:ln/>
        </p:spPr>
        <p:txBody>
          <a:bodyPr wrap="square" rtlCol="0" anchor="ctr"/>
          <a:lstStyle/>
          <a:p>
            <a:pPr algn="ctr" indent="0" marL="0">
              <a:buNone/>
            </a:pPr>
            <a:r>
              <a:rPr lang="en-US" sz="2800" b="1" dirty="0">
                <a:solidFill>
                  <a:srgbClr val="312E81"/>
                </a:solidFill>
                <a:latin typeface="Georgia" pitchFamily="34" charset="0"/>
                <a:ea typeface="Calibri" pitchFamily="34" charset="-122"/>
                <a:cs typeface="Calibri" pitchFamily="34" charset="-120"/>
              </a:rPr>
              <a:t>$[XXX,XXX]</a:t>
            </a:r>
            <a:endParaRPr lang="en-US" sz="2800" dirty="0"/>
          </a:p>
        </p:txBody>
      </p:sp>
      <p:sp>
        <p:nvSpPr>
          <p:cNvPr id="9" name="Text 7"/>
          <p:cNvSpPr/>
          <p:nvPr/>
        </p:nvSpPr>
        <p:spPr>
          <a:xfrm>
            <a:off x="2743200" y="2194560"/>
            <a:ext cx="1828800" cy="365760"/>
          </a:xfrm>
          <a:prstGeom prst="rect">
            <a:avLst/>
          </a:prstGeom>
          <a:noFill/>
          <a:ln/>
        </p:spPr>
        <p:txBody>
          <a:bodyPr wrap="square" rtlCol="0" anchor="t"/>
          <a:lstStyle/>
          <a:p>
            <a:pPr algn="ctr" indent="0" marL="0">
              <a:buNone/>
            </a:pPr>
            <a:r>
              <a:rPr lang="en-US" sz="1100" dirty="0">
                <a:solidFill>
                  <a:srgbClr val="475569"/>
                </a:solidFill>
                <a:latin typeface="Calibri" pitchFamily="34" charset="0"/>
                <a:ea typeface="Calibri" pitchFamily="34" charset="-122"/>
                <a:cs typeface="Calibri" pitchFamily="34" charset="-120"/>
              </a:rPr>
              <a:t>3-Year Net Value</a:t>
            </a:r>
            <a:endParaRPr lang="en-US" sz="1100" dirty="0"/>
          </a:p>
        </p:txBody>
      </p:sp>
      <p:sp>
        <p:nvSpPr>
          <p:cNvPr id="10" name="Shape 8"/>
          <p:cNvSpPr/>
          <p:nvPr/>
        </p:nvSpPr>
        <p:spPr>
          <a:xfrm>
            <a:off x="4846320" y="1371600"/>
            <a:ext cx="1828800" cy="137160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11" name="Text 9"/>
          <p:cNvSpPr/>
          <p:nvPr/>
        </p:nvSpPr>
        <p:spPr>
          <a:xfrm>
            <a:off x="4846320" y="1463040"/>
            <a:ext cx="1828800" cy="731520"/>
          </a:xfrm>
          <a:prstGeom prst="rect">
            <a:avLst/>
          </a:prstGeom>
          <a:noFill/>
          <a:ln/>
        </p:spPr>
        <p:txBody>
          <a:bodyPr wrap="square" rtlCol="0" anchor="ctr"/>
          <a:lstStyle/>
          <a:p>
            <a:pPr algn="ctr" indent="0" marL="0">
              <a:buNone/>
            </a:pPr>
            <a:r>
              <a:rPr lang="en-US" sz="2800" b="1" dirty="0">
                <a:solidFill>
                  <a:srgbClr val="6366F1"/>
                </a:solidFill>
                <a:latin typeface="Georgia" pitchFamily="34" charset="0"/>
                <a:ea typeface="Calibri" pitchFamily="34" charset="-122"/>
                <a:cs typeface="Calibri" pitchFamily="34" charset="-120"/>
              </a:rPr>
              <a:t>[X:1]</a:t>
            </a:r>
            <a:endParaRPr lang="en-US" sz="2800" dirty="0"/>
          </a:p>
        </p:txBody>
      </p:sp>
      <p:sp>
        <p:nvSpPr>
          <p:cNvPr id="12" name="Text 10"/>
          <p:cNvSpPr/>
          <p:nvPr/>
        </p:nvSpPr>
        <p:spPr>
          <a:xfrm>
            <a:off x="4846320" y="2194560"/>
            <a:ext cx="1828800" cy="365760"/>
          </a:xfrm>
          <a:prstGeom prst="rect">
            <a:avLst/>
          </a:prstGeom>
          <a:noFill/>
          <a:ln/>
        </p:spPr>
        <p:txBody>
          <a:bodyPr wrap="square" rtlCol="0" anchor="t"/>
          <a:lstStyle/>
          <a:p>
            <a:pPr algn="ctr" indent="0" marL="0">
              <a:buNone/>
            </a:pPr>
            <a:r>
              <a:rPr lang="en-US" sz="1100" dirty="0">
                <a:solidFill>
                  <a:srgbClr val="475569"/>
                </a:solidFill>
                <a:latin typeface="Calibri" pitchFamily="34" charset="0"/>
                <a:ea typeface="Calibri" pitchFamily="34" charset="-122"/>
                <a:cs typeface="Calibri" pitchFamily="34" charset="-120"/>
              </a:rPr>
              <a:t>Benefit-to-Cost Ratio</a:t>
            </a:r>
            <a:endParaRPr lang="en-US" sz="1100" dirty="0"/>
          </a:p>
        </p:txBody>
      </p:sp>
      <p:sp>
        <p:nvSpPr>
          <p:cNvPr id="13" name="Shape 11"/>
          <p:cNvSpPr/>
          <p:nvPr/>
        </p:nvSpPr>
        <p:spPr>
          <a:xfrm>
            <a:off x="6949440" y="1371600"/>
            <a:ext cx="1828800" cy="137160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14" name="Text 12"/>
          <p:cNvSpPr/>
          <p:nvPr/>
        </p:nvSpPr>
        <p:spPr>
          <a:xfrm>
            <a:off x="6949440" y="1463040"/>
            <a:ext cx="1828800" cy="731520"/>
          </a:xfrm>
          <a:prstGeom prst="rect">
            <a:avLst/>
          </a:prstGeom>
          <a:noFill/>
          <a:ln/>
        </p:spPr>
        <p:txBody>
          <a:bodyPr wrap="square" rtlCol="0" anchor="ctr"/>
          <a:lstStyle/>
          <a:p>
            <a:pPr algn="ctr" indent="0" marL="0">
              <a:buNone/>
            </a:pPr>
            <a:r>
              <a:rPr lang="en-US" sz="2800" b="1" dirty="0">
                <a:solidFill>
                  <a:srgbClr val="D97706"/>
                </a:solidFill>
                <a:latin typeface="Georgia" pitchFamily="34" charset="0"/>
                <a:ea typeface="Calibri" pitchFamily="34" charset="-122"/>
                <a:cs typeface="Calibri" pitchFamily="34" charset="-120"/>
              </a:rPr>
              <a:t>[X] mo</a:t>
            </a:r>
            <a:endParaRPr lang="en-US" sz="2800" dirty="0"/>
          </a:p>
        </p:txBody>
      </p:sp>
      <p:sp>
        <p:nvSpPr>
          <p:cNvPr id="15" name="Text 13"/>
          <p:cNvSpPr/>
          <p:nvPr/>
        </p:nvSpPr>
        <p:spPr>
          <a:xfrm>
            <a:off x="6949440" y="2194560"/>
            <a:ext cx="1828800" cy="365760"/>
          </a:xfrm>
          <a:prstGeom prst="rect">
            <a:avLst/>
          </a:prstGeom>
          <a:noFill/>
          <a:ln/>
        </p:spPr>
        <p:txBody>
          <a:bodyPr wrap="square" rtlCol="0" anchor="t"/>
          <a:lstStyle/>
          <a:p>
            <a:pPr algn="ctr" indent="0" marL="0">
              <a:buNone/>
            </a:pPr>
            <a:r>
              <a:rPr lang="en-US" sz="1100" dirty="0">
                <a:solidFill>
                  <a:srgbClr val="475569"/>
                </a:solidFill>
                <a:latin typeface="Calibri" pitchFamily="34" charset="0"/>
                <a:ea typeface="Calibri" pitchFamily="34" charset="-122"/>
                <a:cs typeface="Calibri" pitchFamily="34" charset="-120"/>
              </a:rPr>
              <a:t>Payback Period</a:t>
            </a:r>
            <a:endParaRPr lang="en-US" sz="1100" dirty="0"/>
          </a:p>
        </p:txBody>
      </p:sp>
      <p:sp>
        <p:nvSpPr>
          <p:cNvPr id="16" name="Text 14"/>
          <p:cNvSpPr/>
          <p:nvPr/>
        </p:nvSpPr>
        <p:spPr>
          <a:xfrm>
            <a:off x="640080" y="3017520"/>
            <a:ext cx="7772400" cy="365760"/>
          </a:xfrm>
          <a:prstGeom prst="rect">
            <a:avLst/>
          </a:prstGeom>
          <a:noFill/>
          <a:ln/>
        </p:spPr>
        <p:txBody>
          <a:bodyPr wrap="square" lIns="0" tIns="0" rIns="0" bIns="0" rtlCol="0" anchor="ctr"/>
          <a:lstStyle/>
          <a:p>
            <a:pPr indent="0" marL="0">
              <a:buNone/>
            </a:pPr>
            <a:r>
              <a:rPr lang="en-US" sz="1600" b="1" dirty="0">
                <a:solidFill>
                  <a:srgbClr val="0F172A"/>
                </a:solidFill>
                <a:latin typeface="Calibri" pitchFamily="34" charset="0"/>
                <a:ea typeface="Calibri" pitchFamily="34" charset="-122"/>
                <a:cs typeface="Calibri" pitchFamily="34" charset="-120"/>
              </a:rPr>
              <a:t>Benefits Breakdown</a:t>
            </a:r>
            <a:endParaRPr lang="en-US" sz="16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640080" y="3383280"/>
          <a:ext cx="7863840" cy="914400"/>
        </p:xfrm>
        <a:graphic>
          <a:graphicData uri="http://schemas.openxmlformats.org/drawingml/2006/table">
            <a:tbl>
              <a:tblPr/>
              <a:tblGrid>
                <a:gridCol w="3657600"/>
                <a:gridCol w="1828800"/>
                <a:gridCol w="2377440"/>
              </a:tblGrid>
              <a:tr h="320040">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Benefit Category</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algn="r" indent="0" marL="0">
                        <a:buNone/>
                      </a:pPr>
                      <a:r>
                        <a:rPr lang="en-US" sz="1100" b="1" dirty="0">
                          <a:solidFill>
                            <a:srgbClr val="FFFFFF"/>
                          </a:solidFill>
                          <a:latin typeface="Calibri" pitchFamily="34" charset="0"/>
                          <a:ea typeface="Calibri" pitchFamily="34" charset="-122"/>
                          <a:cs typeface="Calibri" pitchFamily="34" charset="-120"/>
                        </a:rPr>
                        <a:t>Annual Value</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Source</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r>
              <a:tr h="320040">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Labor Savings (automation, efficiency)</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100" dirty="0">
                          <a:solidFill>
                            <a:srgbClr val="334155"/>
                          </a:solidFill>
                          <a:latin typeface="Calibri" pitchFamily="34" charset="0"/>
                          <a:ea typeface="Calibri" pitchFamily="34" charset="-122"/>
                          <a:cs typeface="Calibri" pitchFamily="34" charset="-120"/>
                        </a:rPr>
                        <a:t>$[XX,XXX]</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000" dirty="0">
                          <a:solidFill>
                            <a:srgbClr val="94A3B8"/>
                          </a:solidFill>
                          <a:latin typeface="Calibri" pitchFamily="34" charset="0"/>
                          <a:ea typeface="Calibri" pitchFamily="34" charset="-122"/>
                          <a:cs typeface="Calibri" pitchFamily="34" charset="-120"/>
                        </a:rPr>
                        <a:t>[Which calculator(s)]</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320040">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Revenue Recovery (leakage, handoffs)</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r" indent="0" marL="0">
                        <a:buNone/>
                      </a:pPr>
                      <a:r>
                        <a:rPr lang="en-US" sz="1100" dirty="0">
                          <a:solidFill>
                            <a:srgbClr val="334155"/>
                          </a:solidFill>
                          <a:latin typeface="Calibri" pitchFamily="34" charset="0"/>
                          <a:ea typeface="Calibri" pitchFamily="34" charset="-122"/>
                          <a:cs typeface="Calibri" pitchFamily="34" charset="-120"/>
                        </a:rPr>
                        <a:t>$[XX,XXX]</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indent="0" marL="0">
                        <a:buNone/>
                      </a:pPr>
                      <a:r>
                        <a:rPr lang="en-US" sz="1000" dirty="0">
                          <a:solidFill>
                            <a:srgbClr val="94A3B8"/>
                          </a:solidFill>
                          <a:latin typeface="Calibri" pitchFamily="34" charset="0"/>
                          <a:ea typeface="Calibri" pitchFamily="34" charset="-122"/>
                          <a:cs typeface="Calibri" pitchFamily="34" charset="-120"/>
                        </a:rPr>
                        <a:t>[Which calculator(s)]</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r>
              <a:tr h="320040">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Risk Reduction (key-person, data quality)</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r" indent="0" marL="0">
                        <a:buNone/>
                      </a:pPr>
                      <a:r>
                        <a:rPr lang="en-US" sz="1100" dirty="0">
                          <a:solidFill>
                            <a:srgbClr val="334155"/>
                          </a:solidFill>
                          <a:latin typeface="Calibri" pitchFamily="34" charset="0"/>
                          <a:ea typeface="Calibri" pitchFamily="34" charset="-122"/>
                          <a:cs typeface="Calibri" pitchFamily="34" charset="-120"/>
                        </a:rPr>
                        <a:t>$[XX,XXX]</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000" dirty="0">
                          <a:solidFill>
                            <a:srgbClr val="94A3B8"/>
                          </a:solidFill>
                          <a:latin typeface="Calibri" pitchFamily="34" charset="0"/>
                          <a:ea typeface="Calibri" pitchFamily="34" charset="-122"/>
                          <a:cs typeface="Calibri" pitchFamily="34" charset="-120"/>
                        </a:rPr>
                        <a:t>[Estimate or calculator]</a:t>
                      </a:r>
                      <a:endParaRPr lang="en-US" sz="10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347472">
                <a:tc>
                  <a:txBody>
                    <a:bodyPr/>
                    <a:lstStyle/>
                    <a:p>
                      <a:pPr indent="0" marL="0">
                        <a:buNone/>
                      </a:pPr>
                      <a:r>
                        <a:rPr lang="en-US" sz="1100" b="1" dirty="0">
                          <a:solidFill>
                            <a:srgbClr val="0F172A"/>
                          </a:solidFill>
                          <a:latin typeface="Calibri" pitchFamily="34" charset="0"/>
                          <a:ea typeface="Calibri" pitchFamily="34" charset="-122"/>
                          <a:cs typeface="Calibri" pitchFamily="34" charset="-120"/>
                        </a:rPr>
                        <a:t>TOTAL ANNUAL BENEFIT</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E2E8F0"/>
                    </a:solidFill>
                  </a:tcPr>
                </a:tc>
                <a:tc>
                  <a:txBody>
                    <a:bodyPr/>
                    <a:lstStyle/>
                    <a:p>
                      <a:pPr algn="r" indent="0" marL="0">
                        <a:buNone/>
                      </a:pPr>
                      <a:r>
                        <a:rPr lang="en-US" sz="1100" b="1" dirty="0">
                          <a:solidFill>
                            <a:srgbClr val="0F172A"/>
                          </a:solidFill>
                          <a:latin typeface="Calibri" pitchFamily="34" charset="0"/>
                          <a:ea typeface="Calibri" pitchFamily="34" charset="-122"/>
                          <a:cs typeface="Calibri" pitchFamily="34" charset="-120"/>
                        </a:rPr>
                        <a:t>$[XXX,XXX]</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E2E8F0"/>
                    </a:solidFill>
                  </a:tcPr>
                </a:tc>
                <a:tc>
                  <a:txBody>
                    <a:bodyPr/>
                    <a:lstStyle/>
                    <a:p>
                      <a:pPr indent="0" marL="0">
                        <a:buNone/>
                      </a:pPr>
                      <a:endParaRPr lang="en-US" sz="1200" dirty="0"/>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E2E8F0"/>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Risk Assessment</a:t>
            </a:r>
            <a:endParaRPr lang="en-US" sz="2800" dirty="0"/>
          </a:p>
        </p:txBody>
      </p:sp>
      <p:graphicFrame>
        <p:nvGraphicFramePr>
          <p:cNvPr id="8" name="Table 0"/>
          <p:cNvGraphicFramePr>
            <a:graphicFrameLocks noGrp="1"/>
          </p:cNvGraphicFramePr>
          <p:nvPr>
            <p:extLst>
              <p:ext uri="{D42A27DB-BD31-4B8C-83A1-F6EECF244321}">
                <p14:modId xmlns:p14="http://schemas.microsoft.com/office/powerpoint/2010/main" val="1579011935"/>
              </p:ext>
            </p:extLst>
          </p:nvPr>
        </p:nvGraphicFramePr>
        <p:xfrm>
          <a:off x="640080" y="1097280"/>
          <a:ext cx="7863840" cy="914400"/>
        </p:xfrm>
        <a:graphic>
          <a:graphicData uri="http://schemas.openxmlformats.org/drawingml/2006/table">
            <a:tbl>
              <a:tblPr/>
              <a:tblGrid>
                <a:gridCol w="2560320"/>
                <a:gridCol w="1005840"/>
                <a:gridCol w="1005840"/>
                <a:gridCol w="3291840"/>
              </a:tblGrid>
              <a:tr h="320040">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Risk</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algn="ctr" indent="0" marL="0">
                        <a:buNone/>
                      </a:pPr>
                      <a:r>
                        <a:rPr lang="en-US" sz="1100" b="1" dirty="0">
                          <a:solidFill>
                            <a:srgbClr val="FFFFFF"/>
                          </a:solidFill>
                          <a:latin typeface="Calibri" pitchFamily="34" charset="0"/>
                          <a:ea typeface="Calibri" pitchFamily="34" charset="-122"/>
                          <a:cs typeface="Calibri" pitchFamily="34" charset="-120"/>
                        </a:rPr>
                        <a:t>Likelihood</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algn="ctr" indent="0" marL="0">
                        <a:buNone/>
                      </a:pPr>
                      <a:r>
                        <a:rPr lang="en-US" sz="1100" b="1" dirty="0">
                          <a:solidFill>
                            <a:srgbClr val="FFFFFF"/>
                          </a:solidFill>
                          <a:latin typeface="Calibri" pitchFamily="34" charset="0"/>
                          <a:ea typeface="Calibri" pitchFamily="34" charset="-122"/>
                          <a:cs typeface="Calibri" pitchFamily="34" charset="-120"/>
                        </a:rPr>
                        <a:t>Impact</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c>
                  <a:txBody>
                    <a:bodyPr/>
                    <a:lstStyle/>
                    <a:p>
                      <a:pPr indent="0" marL="0">
                        <a:buNone/>
                      </a:pPr>
                      <a:r>
                        <a:rPr lang="en-US" sz="1100" b="1" dirty="0">
                          <a:solidFill>
                            <a:srgbClr val="FFFFFF"/>
                          </a:solidFill>
                          <a:latin typeface="Calibri" pitchFamily="34" charset="0"/>
                          <a:ea typeface="Calibri" pitchFamily="34" charset="-122"/>
                          <a:cs typeface="Calibri" pitchFamily="34" charset="-120"/>
                        </a:rPr>
                        <a:t>Mitigation</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312E81"/>
                    </a:solidFill>
                  </a:tcPr>
                </a:tc>
              </a:tr>
              <a:tr h="502920">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Low team adoption of new tools]</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100" dirty="0">
                          <a:solidFill>
                            <a:srgbClr val="D97706"/>
                          </a:solidFill>
                          <a:latin typeface="Calibri" pitchFamily="34" charset="0"/>
                          <a:ea typeface="Calibri" pitchFamily="34" charset="-122"/>
                          <a:cs typeface="Calibri" pitchFamily="34" charset="-120"/>
                        </a:rPr>
                        <a:t>Medium</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100" dirty="0">
                          <a:solidFill>
                            <a:srgbClr val="DC2626"/>
                          </a:solidFill>
                          <a:latin typeface="Calibri" pitchFamily="34" charset="0"/>
                          <a:ea typeface="Calibri" pitchFamily="34" charset="-122"/>
                          <a:cs typeface="Calibri" pitchFamily="34" charset="-120"/>
                        </a:rPr>
                        <a:t>High</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Phased rollout with role-specific training]</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Implementation takes longer than planned]</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ctr" indent="0" marL="0">
                        <a:buNone/>
                      </a:pPr>
                      <a:r>
                        <a:rPr lang="en-US" sz="1100" dirty="0">
                          <a:solidFill>
                            <a:srgbClr val="D97706"/>
                          </a:solidFill>
                          <a:latin typeface="Calibri" pitchFamily="34" charset="0"/>
                          <a:ea typeface="Calibri" pitchFamily="34" charset="-122"/>
                          <a:cs typeface="Calibri" pitchFamily="34" charset="-120"/>
                        </a:rPr>
                        <a:t>Medium</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ctr" indent="0" marL="0">
                        <a:buNone/>
                      </a:pPr>
                      <a:r>
                        <a:rPr lang="en-US" sz="1100" dirty="0">
                          <a:solidFill>
                            <a:srgbClr val="D97706"/>
                          </a:solidFill>
                          <a:latin typeface="Calibri" pitchFamily="34" charset="0"/>
                          <a:ea typeface="Calibri" pitchFamily="34" charset="-122"/>
                          <a:cs typeface="Calibri" pitchFamily="34" charset="-120"/>
                        </a:rPr>
                        <a:t>Medium</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Fixed-scope engagement with milestones]</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r>
              <a:tr h="502920">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Integration complexity with existing systems]</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100" dirty="0">
                          <a:solidFill>
                            <a:srgbClr val="059669"/>
                          </a:solidFill>
                          <a:latin typeface="Calibri" pitchFamily="34" charset="0"/>
                          <a:ea typeface="Calibri" pitchFamily="34" charset="-122"/>
                          <a:cs typeface="Calibri" pitchFamily="34" charset="-120"/>
                        </a:rPr>
                        <a:t>Low</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100" dirty="0">
                          <a:solidFill>
                            <a:srgbClr val="D97706"/>
                          </a:solidFill>
                          <a:latin typeface="Calibri" pitchFamily="34" charset="0"/>
                          <a:ea typeface="Calibri" pitchFamily="34" charset="-122"/>
                          <a:cs typeface="Calibri" pitchFamily="34" charset="-120"/>
                        </a:rPr>
                        <a:t>Medium</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Pre-engagement technical assessment]</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Budget overrun]</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ctr" indent="0" marL="0">
                        <a:buNone/>
                      </a:pPr>
                      <a:r>
                        <a:rPr lang="en-US" sz="1100" dirty="0">
                          <a:solidFill>
                            <a:srgbClr val="059669"/>
                          </a:solidFill>
                          <a:latin typeface="Calibri" pitchFamily="34" charset="0"/>
                          <a:ea typeface="Calibri" pitchFamily="34" charset="-122"/>
                          <a:cs typeface="Calibri" pitchFamily="34" charset="-120"/>
                        </a:rPr>
                        <a:t>Low</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algn="ctr" indent="0" marL="0">
                        <a:buNone/>
                      </a:pPr>
                      <a:r>
                        <a:rPr lang="en-US" sz="1100" dirty="0">
                          <a:solidFill>
                            <a:srgbClr val="059669"/>
                          </a:solidFill>
                          <a:latin typeface="Calibri" pitchFamily="34" charset="0"/>
                          <a:ea typeface="Calibri" pitchFamily="34" charset="-122"/>
                          <a:cs typeface="Calibri" pitchFamily="34" charset="-120"/>
                        </a:rPr>
                        <a:t>Low</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c>
                  <a:txBody>
                    <a:bodyPr/>
                    <a:lstStyle/>
                    <a:p>
                      <a:pPr indent="0" marL="0">
                        <a:buNone/>
                      </a:pPr>
                      <a:r>
                        <a:rPr lang="en-US" sz="1100" dirty="0">
                          <a:solidFill>
                            <a:srgbClr val="334155"/>
                          </a:solidFill>
                          <a:latin typeface="Calibri" pitchFamily="34" charset="0"/>
                          <a:ea typeface="Calibri" pitchFamily="34" charset="-122"/>
                          <a:cs typeface="Calibri" pitchFamily="34" charset="-120"/>
                        </a:rPr>
                        <a:t>[e.g. Fixed-price engagement with clear scope]</a:t>
                      </a:r>
                      <a:endParaRPr lang="en-US" sz="1100" dirty="0">
                        <a:latin typeface="Calibri" charset="0"/>
                        <a:ea typeface="Calibri" charset="0"/>
                        <a:cs typeface="Calibr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F8FAFC"/>
                    </a:solidFill>
                  </a:tcPr>
                </a:tc>
              </a:tr>
            </a:tbl>
          </a:graphicData>
        </a:graphic>
      </p:graphicFrame>
      <p:sp>
        <p:nvSpPr>
          <p:cNvPr id="4" name="Shape 1"/>
          <p:cNvSpPr/>
          <p:nvPr/>
        </p:nvSpPr>
        <p:spPr>
          <a:xfrm>
            <a:off x="640080" y="3474720"/>
            <a:ext cx="7863840" cy="1097280"/>
          </a:xfrm>
          <a:prstGeom prst="rect">
            <a:avLst/>
          </a:prstGeom>
          <a:solidFill>
            <a:srgbClr val="FEF2F2"/>
          </a:solidFill>
          <a:ln w="12700">
            <a:solidFill>
              <a:srgbClr val="FECACA"/>
            </a:solidFill>
            <a:prstDash val="solid"/>
          </a:ln>
        </p:spPr>
      </p:sp>
      <p:sp>
        <p:nvSpPr>
          <p:cNvPr id="5" name="Text 2"/>
          <p:cNvSpPr/>
          <p:nvPr/>
        </p:nvSpPr>
        <p:spPr>
          <a:xfrm>
            <a:off x="822960" y="3566160"/>
            <a:ext cx="7315200" cy="320040"/>
          </a:xfrm>
          <a:prstGeom prst="rect">
            <a:avLst/>
          </a:prstGeom>
          <a:noFill/>
          <a:ln/>
        </p:spPr>
        <p:txBody>
          <a:bodyPr wrap="square" lIns="0" tIns="0" rIns="0" bIns="0" rtlCol="0" anchor="ctr"/>
          <a:lstStyle/>
          <a:p>
            <a:pPr indent="0" marL="0">
              <a:buNone/>
            </a:pPr>
            <a:r>
              <a:rPr lang="en-US" sz="1400" b="1" dirty="0">
                <a:solidFill>
                  <a:srgbClr val="DC2626"/>
                </a:solidFill>
                <a:latin typeface="Calibri" pitchFamily="34" charset="0"/>
                <a:ea typeface="Calibri" pitchFamily="34" charset="-122"/>
                <a:cs typeface="Calibri" pitchFamily="34" charset="-120"/>
              </a:rPr>
              <a:t>Cost of Inaction</a:t>
            </a:r>
            <a:endParaRPr lang="en-US" sz="1400" dirty="0"/>
          </a:p>
        </p:txBody>
      </p:sp>
      <p:sp>
        <p:nvSpPr>
          <p:cNvPr id="6" name="Text 3"/>
          <p:cNvSpPr/>
          <p:nvPr/>
        </p:nvSpPr>
        <p:spPr>
          <a:xfrm>
            <a:off x="822960" y="3886200"/>
            <a:ext cx="7498080" cy="594360"/>
          </a:xfrm>
          <a:prstGeom prst="rect">
            <a:avLst/>
          </a:prstGeom>
          <a:noFill/>
          <a:ln/>
        </p:spPr>
        <p:txBody>
          <a:bodyPr wrap="square" lIns="0" tIns="0" rIns="0" bIns="0" rtlCol="0" anchor="ctr"/>
          <a:lstStyle/>
          <a:p>
            <a:pPr indent="0" marL="0">
              <a:buNone/>
            </a:pPr>
            <a:r>
              <a:rPr lang="en-US" sz="1200" dirty="0">
                <a:solidFill>
                  <a:srgbClr val="334155"/>
                </a:solidFill>
                <a:latin typeface="Calibri" pitchFamily="34" charset="0"/>
                <a:ea typeface="Calibri" pitchFamily="34" charset="-122"/>
                <a:cs typeface="Calibri" pitchFamily="34" charset="-120"/>
              </a:rPr>
              <a:t>[What happens if you do nothing? Quantify using calculator results. e.g. "Maintaining the current state costs the organization an estimated $XXX,XXX annually in lost revenue, wasted labor, and underutilized tools. This compounds year over year as the team grows."]</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Implementation Timeline</a:t>
            </a:r>
            <a:endParaRPr lang="en-US" sz="2800" dirty="0"/>
          </a:p>
        </p:txBody>
      </p:sp>
      <p:sp>
        <p:nvSpPr>
          <p:cNvPr id="3" name="Shape 1"/>
          <p:cNvSpPr/>
          <p:nvPr/>
        </p:nvSpPr>
        <p:spPr>
          <a:xfrm>
            <a:off x="457200" y="1188720"/>
            <a:ext cx="1965960" cy="292608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4" name="Shape 2"/>
          <p:cNvSpPr/>
          <p:nvPr/>
        </p:nvSpPr>
        <p:spPr>
          <a:xfrm>
            <a:off x="457200" y="1188720"/>
            <a:ext cx="1965960" cy="640080"/>
          </a:xfrm>
          <a:prstGeom prst="rect">
            <a:avLst/>
          </a:prstGeom>
          <a:solidFill>
            <a:srgbClr val="312E81"/>
          </a:solidFill>
          <a:ln/>
        </p:spPr>
      </p:sp>
      <p:sp>
        <p:nvSpPr>
          <p:cNvPr id="5" name="Text 3"/>
          <p:cNvSpPr/>
          <p:nvPr/>
        </p:nvSpPr>
        <p:spPr>
          <a:xfrm>
            <a:off x="594360" y="1234440"/>
            <a:ext cx="1691640" cy="365760"/>
          </a:xfrm>
          <a:prstGeom prst="rect">
            <a:avLst/>
          </a:prstGeom>
          <a:noFill/>
          <a:ln/>
        </p:spPr>
        <p:txBody>
          <a:bodyPr wrap="square" lIns="0" tIns="0" rIns="0" bIns="0"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Phase 1: Discovery</a:t>
            </a:r>
            <a:endParaRPr lang="en-US" sz="1200" dirty="0"/>
          </a:p>
        </p:txBody>
      </p:sp>
      <p:sp>
        <p:nvSpPr>
          <p:cNvPr id="6" name="Text 4"/>
          <p:cNvSpPr/>
          <p:nvPr/>
        </p:nvSpPr>
        <p:spPr>
          <a:xfrm>
            <a:off x="594360" y="1554480"/>
            <a:ext cx="1691640" cy="228600"/>
          </a:xfrm>
          <a:prstGeom prst="rect">
            <a:avLst/>
          </a:prstGeom>
          <a:noFill/>
          <a:ln/>
        </p:spPr>
        <p:txBody>
          <a:bodyPr wrap="square" lIns="0" tIns="0" rIns="0" bIns="0" rtlCol="0" anchor="ctr"/>
          <a:lstStyle/>
          <a:p>
            <a:pPr indent="0" marL="0">
              <a:buNone/>
            </a:pPr>
            <a:r>
              <a:rPr lang="en-US" sz="1000" dirty="0">
                <a:solidFill>
                  <a:srgbClr val="CBD5E1"/>
                </a:solidFill>
                <a:latin typeface="Calibri" pitchFamily="34" charset="0"/>
                <a:ea typeface="Calibri" pitchFamily="34" charset="-122"/>
                <a:cs typeface="Calibri" pitchFamily="34" charset="-120"/>
              </a:rPr>
              <a:t>Weeks 1-3</a:t>
            </a:r>
            <a:endParaRPr lang="en-US" sz="1000" dirty="0"/>
          </a:p>
        </p:txBody>
      </p:sp>
      <p:sp>
        <p:nvSpPr>
          <p:cNvPr id="7" name="Text 5"/>
          <p:cNvSpPr/>
          <p:nvPr/>
        </p:nvSpPr>
        <p:spPr>
          <a:xfrm>
            <a:off x="594360" y="1965960"/>
            <a:ext cx="1691640" cy="2011680"/>
          </a:xfrm>
          <a:prstGeom prst="rect">
            <a:avLst/>
          </a:prstGeom>
          <a:noFill/>
          <a:ln/>
        </p:spPr>
        <p:txBody>
          <a:bodyPr wrap="square" lIns="0" tIns="0" rIns="0" bIns="0" rtlCol="0" anchor="ctr"/>
          <a:lstStyle/>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Stakeholder interviews</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System audit</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Data quality review</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Prioritized roadmap</a:t>
            </a:r>
            <a:endParaRPr lang="en-US" sz="1100" dirty="0"/>
          </a:p>
        </p:txBody>
      </p:sp>
      <p:sp>
        <p:nvSpPr>
          <p:cNvPr id="8" name="Text 6"/>
          <p:cNvSpPr/>
          <p:nvPr/>
        </p:nvSpPr>
        <p:spPr>
          <a:xfrm>
            <a:off x="2423160" y="1325880"/>
            <a:ext cx="182880" cy="365760"/>
          </a:xfrm>
          <a:prstGeom prst="rect">
            <a:avLst/>
          </a:prstGeom>
          <a:noFill/>
          <a:ln/>
        </p:spPr>
        <p:txBody>
          <a:bodyPr wrap="square" rtlCol="0" anchor="ctr"/>
          <a:lstStyle/>
          <a:p>
            <a:pPr algn="ctr" indent="0" marL="0">
              <a:buNone/>
            </a:pPr>
            <a:r>
              <a:rPr lang="en-US" sz="1600" dirty="0">
                <a:solidFill>
                  <a:srgbClr val="94A3B8"/>
                </a:solidFill>
              </a:rPr>
              <a:t>→</a:t>
            </a:r>
            <a:endParaRPr lang="en-US" sz="1600" dirty="0"/>
          </a:p>
        </p:txBody>
      </p:sp>
      <p:sp>
        <p:nvSpPr>
          <p:cNvPr id="9" name="Shape 7"/>
          <p:cNvSpPr/>
          <p:nvPr/>
        </p:nvSpPr>
        <p:spPr>
          <a:xfrm>
            <a:off x="2606040" y="1188720"/>
            <a:ext cx="1965960" cy="292608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10" name="Shape 8"/>
          <p:cNvSpPr/>
          <p:nvPr/>
        </p:nvSpPr>
        <p:spPr>
          <a:xfrm>
            <a:off x="2606040" y="1188720"/>
            <a:ext cx="1965960" cy="640080"/>
          </a:xfrm>
          <a:prstGeom prst="rect">
            <a:avLst/>
          </a:prstGeom>
          <a:solidFill>
            <a:srgbClr val="6366F1"/>
          </a:solidFill>
          <a:ln/>
        </p:spPr>
      </p:sp>
      <p:sp>
        <p:nvSpPr>
          <p:cNvPr id="11" name="Text 9"/>
          <p:cNvSpPr/>
          <p:nvPr/>
        </p:nvSpPr>
        <p:spPr>
          <a:xfrm>
            <a:off x="2743200" y="1234440"/>
            <a:ext cx="1691640" cy="365760"/>
          </a:xfrm>
          <a:prstGeom prst="rect">
            <a:avLst/>
          </a:prstGeom>
          <a:noFill/>
          <a:ln/>
        </p:spPr>
        <p:txBody>
          <a:bodyPr wrap="square" lIns="0" tIns="0" rIns="0" bIns="0"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Phase 2: Build</a:t>
            </a:r>
            <a:endParaRPr lang="en-US" sz="1200" dirty="0"/>
          </a:p>
        </p:txBody>
      </p:sp>
      <p:sp>
        <p:nvSpPr>
          <p:cNvPr id="12" name="Text 10"/>
          <p:cNvSpPr/>
          <p:nvPr/>
        </p:nvSpPr>
        <p:spPr>
          <a:xfrm>
            <a:off x="2743200" y="1554480"/>
            <a:ext cx="1691640" cy="228600"/>
          </a:xfrm>
          <a:prstGeom prst="rect">
            <a:avLst/>
          </a:prstGeom>
          <a:noFill/>
          <a:ln/>
        </p:spPr>
        <p:txBody>
          <a:bodyPr wrap="square" lIns="0" tIns="0" rIns="0" bIns="0" rtlCol="0" anchor="ctr"/>
          <a:lstStyle/>
          <a:p>
            <a:pPr indent="0" marL="0">
              <a:buNone/>
            </a:pPr>
            <a:r>
              <a:rPr lang="en-US" sz="1000" dirty="0">
                <a:solidFill>
                  <a:srgbClr val="CBD5E1"/>
                </a:solidFill>
                <a:latin typeface="Calibri" pitchFamily="34" charset="0"/>
                <a:ea typeface="Calibri" pitchFamily="34" charset="-122"/>
                <a:cs typeface="Calibri" pitchFamily="34" charset="-120"/>
              </a:rPr>
              <a:t>Weeks 4-10</a:t>
            </a:r>
            <a:endParaRPr lang="en-US" sz="1000" dirty="0"/>
          </a:p>
        </p:txBody>
      </p:sp>
      <p:sp>
        <p:nvSpPr>
          <p:cNvPr id="13" name="Text 11"/>
          <p:cNvSpPr/>
          <p:nvPr/>
        </p:nvSpPr>
        <p:spPr>
          <a:xfrm>
            <a:off x="2743200" y="1965960"/>
            <a:ext cx="1691640" cy="2011680"/>
          </a:xfrm>
          <a:prstGeom prst="rect">
            <a:avLst/>
          </a:prstGeom>
          <a:noFill/>
          <a:ln/>
        </p:spPr>
        <p:txBody>
          <a:bodyPr wrap="square" lIns="0" tIns="0" rIns="0" bIns="0" rtlCol="0" anchor="ctr"/>
          <a:lstStyle/>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Platform configuration</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Workflow automation</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Integration setup</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Dashboard creation</a:t>
            </a:r>
            <a:endParaRPr lang="en-US" sz="1100" dirty="0"/>
          </a:p>
        </p:txBody>
      </p:sp>
      <p:sp>
        <p:nvSpPr>
          <p:cNvPr id="14" name="Text 12"/>
          <p:cNvSpPr/>
          <p:nvPr/>
        </p:nvSpPr>
        <p:spPr>
          <a:xfrm>
            <a:off x="4572000" y="1325880"/>
            <a:ext cx="182880" cy="365760"/>
          </a:xfrm>
          <a:prstGeom prst="rect">
            <a:avLst/>
          </a:prstGeom>
          <a:noFill/>
          <a:ln/>
        </p:spPr>
        <p:txBody>
          <a:bodyPr wrap="square" rtlCol="0" anchor="ctr"/>
          <a:lstStyle/>
          <a:p>
            <a:pPr algn="ctr" indent="0" marL="0">
              <a:buNone/>
            </a:pPr>
            <a:r>
              <a:rPr lang="en-US" sz="1600" dirty="0">
                <a:solidFill>
                  <a:srgbClr val="94A3B8"/>
                </a:solidFill>
              </a:rPr>
              <a:t>→</a:t>
            </a:r>
            <a:endParaRPr lang="en-US" sz="1600" dirty="0"/>
          </a:p>
        </p:txBody>
      </p:sp>
      <p:sp>
        <p:nvSpPr>
          <p:cNvPr id="15" name="Shape 13"/>
          <p:cNvSpPr/>
          <p:nvPr/>
        </p:nvSpPr>
        <p:spPr>
          <a:xfrm>
            <a:off x="4754880" y="1188720"/>
            <a:ext cx="1965960" cy="292608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16" name="Shape 14"/>
          <p:cNvSpPr/>
          <p:nvPr/>
        </p:nvSpPr>
        <p:spPr>
          <a:xfrm>
            <a:off x="4754880" y="1188720"/>
            <a:ext cx="1965960" cy="640080"/>
          </a:xfrm>
          <a:prstGeom prst="rect">
            <a:avLst/>
          </a:prstGeom>
          <a:solidFill>
            <a:srgbClr val="059669"/>
          </a:solidFill>
          <a:ln/>
        </p:spPr>
      </p:sp>
      <p:sp>
        <p:nvSpPr>
          <p:cNvPr id="17" name="Text 15"/>
          <p:cNvSpPr/>
          <p:nvPr/>
        </p:nvSpPr>
        <p:spPr>
          <a:xfrm>
            <a:off x="4892040" y="1234440"/>
            <a:ext cx="1691640" cy="365760"/>
          </a:xfrm>
          <a:prstGeom prst="rect">
            <a:avLst/>
          </a:prstGeom>
          <a:noFill/>
          <a:ln/>
        </p:spPr>
        <p:txBody>
          <a:bodyPr wrap="square" lIns="0" tIns="0" rIns="0" bIns="0"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Phase 3: Rollout</a:t>
            </a:r>
            <a:endParaRPr lang="en-US" sz="1200" dirty="0"/>
          </a:p>
        </p:txBody>
      </p:sp>
      <p:sp>
        <p:nvSpPr>
          <p:cNvPr id="18" name="Text 16"/>
          <p:cNvSpPr/>
          <p:nvPr/>
        </p:nvSpPr>
        <p:spPr>
          <a:xfrm>
            <a:off x="4892040" y="1554480"/>
            <a:ext cx="1691640" cy="228600"/>
          </a:xfrm>
          <a:prstGeom prst="rect">
            <a:avLst/>
          </a:prstGeom>
          <a:noFill/>
          <a:ln/>
        </p:spPr>
        <p:txBody>
          <a:bodyPr wrap="square" lIns="0" tIns="0" rIns="0" bIns="0" rtlCol="0" anchor="ctr"/>
          <a:lstStyle/>
          <a:p>
            <a:pPr indent="0" marL="0">
              <a:buNone/>
            </a:pPr>
            <a:r>
              <a:rPr lang="en-US" sz="1000" dirty="0">
                <a:solidFill>
                  <a:srgbClr val="CBD5E1"/>
                </a:solidFill>
                <a:latin typeface="Calibri" pitchFamily="34" charset="0"/>
                <a:ea typeface="Calibri" pitchFamily="34" charset="-122"/>
                <a:cs typeface="Calibri" pitchFamily="34" charset="-120"/>
              </a:rPr>
              <a:t>Weeks 11-12</a:t>
            </a:r>
            <a:endParaRPr lang="en-US" sz="1000" dirty="0"/>
          </a:p>
        </p:txBody>
      </p:sp>
      <p:sp>
        <p:nvSpPr>
          <p:cNvPr id="19" name="Text 17"/>
          <p:cNvSpPr/>
          <p:nvPr/>
        </p:nvSpPr>
        <p:spPr>
          <a:xfrm>
            <a:off x="4892040" y="1965960"/>
            <a:ext cx="1691640" cy="2011680"/>
          </a:xfrm>
          <a:prstGeom prst="rect">
            <a:avLst/>
          </a:prstGeom>
          <a:noFill/>
          <a:ln/>
        </p:spPr>
        <p:txBody>
          <a:bodyPr wrap="square" lIns="0" tIns="0" rIns="0" bIns="0" rtlCol="0" anchor="ctr"/>
          <a:lstStyle/>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Team training</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Phased transition</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Documentation</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Adoption monitoring</a:t>
            </a:r>
            <a:endParaRPr lang="en-US" sz="1100" dirty="0"/>
          </a:p>
        </p:txBody>
      </p:sp>
      <p:sp>
        <p:nvSpPr>
          <p:cNvPr id="20" name="Text 18"/>
          <p:cNvSpPr/>
          <p:nvPr/>
        </p:nvSpPr>
        <p:spPr>
          <a:xfrm>
            <a:off x="6720840" y="1325880"/>
            <a:ext cx="182880" cy="365760"/>
          </a:xfrm>
          <a:prstGeom prst="rect">
            <a:avLst/>
          </a:prstGeom>
          <a:noFill/>
          <a:ln/>
        </p:spPr>
        <p:txBody>
          <a:bodyPr wrap="square" rtlCol="0" anchor="ctr"/>
          <a:lstStyle/>
          <a:p>
            <a:pPr algn="ctr" indent="0" marL="0">
              <a:buNone/>
            </a:pPr>
            <a:r>
              <a:rPr lang="en-US" sz="1600" dirty="0">
                <a:solidFill>
                  <a:srgbClr val="94A3B8"/>
                </a:solidFill>
              </a:rPr>
              <a:t>→</a:t>
            </a:r>
            <a:endParaRPr lang="en-US" sz="1600" dirty="0"/>
          </a:p>
        </p:txBody>
      </p:sp>
      <p:sp>
        <p:nvSpPr>
          <p:cNvPr id="21" name="Shape 19"/>
          <p:cNvSpPr/>
          <p:nvPr/>
        </p:nvSpPr>
        <p:spPr>
          <a:xfrm>
            <a:off x="6903720" y="1188720"/>
            <a:ext cx="1965960" cy="2926080"/>
          </a:xfrm>
          <a:prstGeom prst="rect">
            <a:avLst/>
          </a:prstGeom>
          <a:solidFill>
            <a:srgbClr val="FFFFFF"/>
          </a:solidFill>
          <a:ln w="12700">
            <a:solidFill>
              <a:srgbClr val="E2E8F0"/>
            </a:solidFill>
            <a:prstDash val="solid"/>
          </a:ln>
          <a:effectLst>
            <a:outerShdw sx="100000" sy="100000" kx="0" ky="0" algn="bl" rotWithShape="0" blurRad="50800" dist="25400" dir="8100000">
              <a:srgbClr val="000000">
                <a:alpha val="8000"/>
              </a:srgbClr>
            </a:outerShdw>
          </a:effectLst>
        </p:spPr>
      </p:sp>
      <p:sp>
        <p:nvSpPr>
          <p:cNvPr id="22" name="Shape 20"/>
          <p:cNvSpPr/>
          <p:nvPr/>
        </p:nvSpPr>
        <p:spPr>
          <a:xfrm>
            <a:off x="6903720" y="1188720"/>
            <a:ext cx="1965960" cy="640080"/>
          </a:xfrm>
          <a:prstGeom prst="rect">
            <a:avLst/>
          </a:prstGeom>
          <a:solidFill>
            <a:srgbClr val="D97706"/>
          </a:solidFill>
          <a:ln/>
        </p:spPr>
      </p:sp>
      <p:sp>
        <p:nvSpPr>
          <p:cNvPr id="23" name="Text 21"/>
          <p:cNvSpPr/>
          <p:nvPr/>
        </p:nvSpPr>
        <p:spPr>
          <a:xfrm>
            <a:off x="7040880" y="1234440"/>
            <a:ext cx="1691640" cy="365760"/>
          </a:xfrm>
          <a:prstGeom prst="rect">
            <a:avLst/>
          </a:prstGeom>
          <a:noFill/>
          <a:ln/>
        </p:spPr>
        <p:txBody>
          <a:bodyPr wrap="square" lIns="0" tIns="0" rIns="0" bIns="0"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Phase 4: Optimize</a:t>
            </a:r>
            <a:endParaRPr lang="en-US" sz="1200" dirty="0"/>
          </a:p>
        </p:txBody>
      </p:sp>
      <p:sp>
        <p:nvSpPr>
          <p:cNvPr id="24" name="Text 22"/>
          <p:cNvSpPr/>
          <p:nvPr/>
        </p:nvSpPr>
        <p:spPr>
          <a:xfrm>
            <a:off x="7040880" y="1554480"/>
            <a:ext cx="1691640" cy="228600"/>
          </a:xfrm>
          <a:prstGeom prst="rect">
            <a:avLst/>
          </a:prstGeom>
          <a:noFill/>
          <a:ln/>
        </p:spPr>
        <p:txBody>
          <a:bodyPr wrap="square" lIns="0" tIns="0" rIns="0" bIns="0" rtlCol="0" anchor="ctr"/>
          <a:lstStyle/>
          <a:p>
            <a:pPr indent="0" marL="0">
              <a:buNone/>
            </a:pPr>
            <a:r>
              <a:rPr lang="en-US" sz="1000" dirty="0">
                <a:solidFill>
                  <a:srgbClr val="CBD5E1"/>
                </a:solidFill>
                <a:latin typeface="Calibri" pitchFamily="34" charset="0"/>
                <a:ea typeface="Calibri" pitchFamily="34" charset="-122"/>
                <a:cs typeface="Calibri" pitchFamily="34" charset="-120"/>
              </a:rPr>
              <a:t>Ongoing</a:t>
            </a:r>
            <a:endParaRPr lang="en-US" sz="1000" dirty="0"/>
          </a:p>
        </p:txBody>
      </p:sp>
      <p:sp>
        <p:nvSpPr>
          <p:cNvPr id="25" name="Text 23"/>
          <p:cNvSpPr/>
          <p:nvPr/>
        </p:nvSpPr>
        <p:spPr>
          <a:xfrm>
            <a:off x="7040880" y="1965960"/>
            <a:ext cx="1691640" cy="2011680"/>
          </a:xfrm>
          <a:prstGeom prst="rect">
            <a:avLst/>
          </a:prstGeom>
          <a:noFill/>
          <a:ln/>
        </p:spPr>
        <p:txBody>
          <a:bodyPr wrap="square" lIns="0" tIns="0" rIns="0" bIns="0" rtlCol="0" anchor="ctr"/>
          <a:lstStyle/>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Monthly reviews</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System refinements</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Performance tracking</a:t>
            </a:r>
            <a:endParaRPr lang="en-US" sz="1100" dirty="0"/>
          </a:p>
          <a:p>
            <a:pPr indent="0" marL="0">
              <a:lnSpc>
                <a:spcPct val="150000"/>
              </a:lnSpc>
              <a:buNone/>
            </a:pPr>
            <a:r>
              <a:rPr lang="en-US" sz="1100" dirty="0">
                <a:solidFill>
                  <a:srgbClr val="475569"/>
                </a:solidFill>
                <a:latin typeface="Calibri" pitchFamily="34" charset="0"/>
                <a:ea typeface="Calibri" pitchFamily="34" charset="-122"/>
                <a:cs typeface="Calibri" pitchFamily="34" charset="-120"/>
              </a:rPr>
              <a:t>Scaling improvements</a:t>
            </a:r>
            <a:endParaRPr lang="en-US" sz="1100" dirty="0"/>
          </a:p>
        </p:txBody>
      </p:sp>
      <p:sp>
        <p:nvSpPr>
          <p:cNvPr id="26" name="Text 24"/>
          <p:cNvSpPr/>
          <p:nvPr/>
        </p:nvSpPr>
        <p:spPr>
          <a:xfrm>
            <a:off x="640080" y="4297680"/>
            <a:ext cx="7772400" cy="274320"/>
          </a:xfrm>
          <a:prstGeom prst="rect">
            <a:avLst/>
          </a:prstGeom>
          <a:noFill/>
          <a:ln/>
        </p:spPr>
        <p:txBody>
          <a:bodyPr wrap="square" lIns="0" tIns="0" rIns="0" bIns="0" rtlCol="0" anchor="ctr"/>
          <a:lstStyle/>
          <a:p>
            <a:pPr indent="0" marL="0">
              <a:buNone/>
            </a:pPr>
            <a:r>
              <a:rPr lang="en-US" sz="1100" i="1" dirty="0">
                <a:solidFill>
                  <a:srgbClr val="94A3B8"/>
                </a:solidFill>
                <a:latin typeface="Calibri" pitchFamily="34" charset="0"/>
                <a:ea typeface="Calibri" pitchFamily="34" charset="-122"/>
                <a:cs typeface="Calibri" pitchFamily="34" charset="-120"/>
              </a:rPr>
              <a:t>[Adjust timeline and phases to match your specific project scope. Week counts are typical for a mid-market RevOps engagement.]</a:t>
            </a:r>
            <a:endParaRPr lang="en-US" sz="11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54864"/>
            <a:ext cx="9144000" cy="4745736"/>
          </a:xfrm>
          <a:prstGeom prst="rect">
            <a:avLst/>
          </a:prstGeom>
          <a:solidFill>
            <a:srgbClr val="0F172A"/>
          </a:solidFill>
          <a:ln/>
        </p:spPr>
      </p:sp>
      <p:sp>
        <p:nvSpPr>
          <p:cNvPr id="3" name="Text 1"/>
          <p:cNvSpPr/>
          <p:nvPr/>
        </p:nvSpPr>
        <p:spPr>
          <a:xfrm>
            <a:off x="640080" y="457200"/>
            <a:ext cx="7772400" cy="548640"/>
          </a:xfrm>
          <a:prstGeom prst="rect">
            <a:avLst/>
          </a:prstGeom>
          <a:noFill/>
          <a:ln/>
        </p:spPr>
        <p:txBody>
          <a:bodyPr wrap="square" lIns="0" tIns="0" rIns="0" bIns="0" rtlCol="0" anchor="ctr"/>
          <a:lstStyle/>
          <a:p>
            <a:pPr indent="0" marL="0">
              <a:buNone/>
            </a:pPr>
            <a:r>
              <a:rPr lang="en-US" sz="2800" b="1" dirty="0">
                <a:solidFill>
                  <a:srgbClr val="FFFFFF"/>
                </a:solidFill>
                <a:latin typeface="Georgia" pitchFamily="34" charset="0"/>
                <a:ea typeface="Calibri" pitchFamily="34" charset="-122"/>
                <a:cs typeface="Calibri" pitchFamily="34" charset="-120"/>
              </a:rPr>
              <a:t>Recommendation</a:t>
            </a:r>
            <a:endParaRPr lang="en-US" sz="2800" dirty="0"/>
          </a:p>
        </p:txBody>
      </p:sp>
      <p:sp>
        <p:nvSpPr>
          <p:cNvPr id="4" name="Text 2"/>
          <p:cNvSpPr/>
          <p:nvPr/>
        </p:nvSpPr>
        <p:spPr>
          <a:xfrm>
            <a:off x="640080" y="1097280"/>
            <a:ext cx="7772400" cy="731520"/>
          </a:xfrm>
          <a:prstGeom prst="rect">
            <a:avLst/>
          </a:prstGeom>
          <a:noFill/>
          <a:ln/>
        </p:spPr>
        <p:txBody>
          <a:bodyPr wrap="square" lIns="0" tIns="0" rIns="0" bIns="0" rtlCol="0" anchor="ctr"/>
          <a:lstStyle/>
          <a:p>
            <a:pPr indent="0" marL="0">
              <a:buNone/>
            </a:pPr>
            <a:r>
              <a:rPr lang="en-US" sz="1500" dirty="0">
                <a:solidFill>
                  <a:srgbClr val="E2E8F0"/>
                </a:solidFill>
                <a:latin typeface="Calibri" pitchFamily="34" charset="0"/>
                <a:ea typeface="Calibri" pitchFamily="34" charset="-122"/>
                <a:cs typeface="Calibri" pitchFamily="34" charset="-120"/>
              </a:rPr>
              <a:t>[State your recommendation clearly. One sentence. e.g. "We recommend investing $XX,XXX in a RevOps consulting engagement to recover an estimated $XXX,XXX in annual revenue and reduce operational costs by $XX,XXX per year."]</a:t>
            </a:r>
            <a:endParaRPr lang="en-US" sz="1500" dirty="0"/>
          </a:p>
        </p:txBody>
      </p:sp>
      <p:sp>
        <p:nvSpPr>
          <p:cNvPr id="5" name="Shape 3"/>
          <p:cNvSpPr/>
          <p:nvPr/>
        </p:nvSpPr>
        <p:spPr>
          <a:xfrm>
            <a:off x="640080" y="2103120"/>
            <a:ext cx="7863840" cy="54864"/>
          </a:xfrm>
          <a:prstGeom prst="rect">
            <a:avLst/>
          </a:prstGeom>
          <a:solidFill>
            <a:srgbClr val="6366F1"/>
          </a:solidFill>
          <a:ln/>
        </p:spPr>
      </p:sp>
      <p:sp>
        <p:nvSpPr>
          <p:cNvPr id="6" name="Text 4"/>
          <p:cNvSpPr/>
          <p:nvPr/>
        </p:nvSpPr>
        <p:spPr>
          <a:xfrm>
            <a:off x="640080" y="2331720"/>
            <a:ext cx="7772400" cy="365760"/>
          </a:xfrm>
          <a:prstGeom prst="rect">
            <a:avLst/>
          </a:prstGeom>
          <a:noFill/>
          <a:ln/>
        </p:spPr>
        <p:txBody>
          <a:bodyPr wrap="square" lIns="0" tIns="0" rIns="0" bIns="0" rtlCol="0" anchor="ctr"/>
          <a:lstStyle/>
          <a:p>
            <a:pPr indent="0" marL="0">
              <a:buNone/>
            </a:pPr>
            <a:r>
              <a:rPr lang="en-US" sz="1600" b="1" dirty="0">
                <a:solidFill>
                  <a:srgbClr val="6366F1"/>
                </a:solidFill>
                <a:latin typeface="Calibri" pitchFamily="34" charset="0"/>
                <a:ea typeface="Calibri" pitchFamily="34" charset="-122"/>
                <a:cs typeface="Calibri" pitchFamily="34" charset="-120"/>
              </a:rPr>
              <a:t>Decision Requested</a:t>
            </a:r>
            <a:endParaRPr lang="en-US" sz="1600" dirty="0"/>
          </a:p>
        </p:txBody>
      </p:sp>
      <p:sp>
        <p:nvSpPr>
          <p:cNvPr id="7" name="Text 5"/>
          <p:cNvSpPr/>
          <p:nvPr/>
        </p:nvSpPr>
        <p:spPr>
          <a:xfrm>
            <a:off x="640080" y="2697480"/>
            <a:ext cx="7772400" cy="457200"/>
          </a:xfrm>
          <a:prstGeom prst="rect">
            <a:avLst/>
          </a:prstGeom>
          <a:noFill/>
          <a:ln/>
        </p:spPr>
        <p:txBody>
          <a:bodyPr wrap="square" lIns="0" tIns="0" rIns="0" bIns="0" rtlCol="0" anchor="ctr"/>
          <a:lstStyle/>
          <a:p>
            <a:pPr indent="0" marL="0">
              <a:buNone/>
            </a:pPr>
            <a:r>
              <a:rPr lang="en-US" sz="1300" dirty="0">
                <a:solidFill>
                  <a:srgbClr val="94A3B8"/>
                </a:solidFill>
                <a:latin typeface="Calibri" pitchFamily="34" charset="0"/>
                <a:ea typeface="Calibri" pitchFamily="34" charset="-122"/>
                <a:cs typeface="Calibri" pitchFamily="34" charset="-120"/>
              </a:rPr>
              <a:t>[What specific approval do you need? e.g. "Approve $XX,XXX from Q3 operating budget for a 12-week RevOps assessment and implementation engagement."]</a:t>
            </a:r>
            <a:endParaRPr lang="en-US" sz="1300" dirty="0"/>
          </a:p>
        </p:txBody>
      </p:sp>
      <p:sp>
        <p:nvSpPr>
          <p:cNvPr id="8" name="Text 6"/>
          <p:cNvSpPr/>
          <p:nvPr/>
        </p:nvSpPr>
        <p:spPr>
          <a:xfrm>
            <a:off x="640080" y="3383280"/>
            <a:ext cx="7772400" cy="365760"/>
          </a:xfrm>
          <a:prstGeom prst="rect">
            <a:avLst/>
          </a:prstGeom>
          <a:noFill/>
          <a:ln/>
        </p:spPr>
        <p:txBody>
          <a:bodyPr wrap="square" lIns="0" tIns="0" rIns="0" bIns="0" rtlCol="0" anchor="ctr"/>
          <a:lstStyle/>
          <a:p>
            <a:pPr indent="0" marL="0">
              <a:buNone/>
            </a:pPr>
            <a:r>
              <a:rPr lang="en-US" sz="1600" b="1" dirty="0">
                <a:solidFill>
                  <a:srgbClr val="FFFFFF"/>
                </a:solidFill>
                <a:latin typeface="Calibri" pitchFamily="34" charset="0"/>
                <a:ea typeface="Calibri" pitchFamily="34" charset="-122"/>
                <a:cs typeface="Calibri" pitchFamily="34" charset="-120"/>
              </a:rPr>
              <a:t>Next Steps</a:t>
            </a:r>
            <a:endParaRPr lang="en-US" sz="1600" dirty="0"/>
          </a:p>
        </p:txBody>
      </p:sp>
      <p:sp>
        <p:nvSpPr>
          <p:cNvPr id="9" name="Text 7"/>
          <p:cNvSpPr/>
          <p:nvPr/>
        </p:nvSpPr>
        <p:spPr>
          <a:xfrm>
            <a:off x="640080" y="3749040"/>
            <a:ext cx="7772400" cy="914400"/>
          </a:xfrm>
          <a:prstGeom prst="rect">
            <a:avLst/>
          </a:prstGeom>
          <a:noFill/>
          <a:ln/>
        </p:spPr>
        <p:txBody>
          <a:bodyPr wrap="square" lIns="0" tIns="0" rIns="0" bIns="0" rtlCol="0" anchor="ctr"/>
          <a:lstStyle/>
          <a:p>
            <a:pPr marL="342900" indent="-342900">
              <a:spcAft>
                <a:spcPts val="400"/>
              </a:spcAft>
              <a:buSzPct val="100000"/>
              <a:buChar char="•"/>
            </a:pPr>
            <a:r>
              <a:rPr lang="en-US" sz="1300" dirty="0">
                <a:solidFill>
                  <a:srgbClr val="E2E8F0"/>
                </a:solidFill>
                <a:latin typeface="Calibri" pitchFamily="34" charset="0"/>
                <a:ea typeface="Calibri" pitchFamily="34" charset="-122"/>
                <a:cs typeface="Calibri" pitchFamily="34" charset="-120"/>
              </a:rPr>
              <a:t>[Step 1: e.g. Approve budget allocation by DATE]</a:t>
            </a:r>
            <a:endParaRPr lang="en-US" sz="1300" dirty="0"/>
          </a:p>
          <a:p>
            <a:pPr marL="342900" indent="-342900">
              <a:spcAft>
                <a:spcPts val="400"/>
              </a:spcAft>
              <a:buSzPct val="100000"/>
              <a:buChar char="•"/>
            </a:pPr>
            <a:r>
              <a:rPr lang="en-US" sz="1300" dirty="0">
                <a:solidFill>
                  <a:srgbClr val="E2E8F0"/>
                </a:solidFill>
                <a:latin typeface="Calibri" pitchFamily="34" charset="0"/>
                <a:ea typeface="Calibri" pitchFamily="34" charset="-122"/>
                <a:cs typeface="Calibri" pitchFamily="34" charset="-120"/>
              </a:rPr>
              <a:t>[Step 2: e.g. Schedule kickoff meeting with consulting partner]</a:t>
            </a:r>
            <a:endParaRPr lang="en-US" sz="1300" dirty="0"/>
          </a:p>
          <a:p>
            <a:pPr marL="342900" indent="-342900">
              <a:spcAft>
                <a:spcPts val="400"/>
              </a:spcAft>
              <a:buSzPct val="100000"/>
              <a:buChar char="•"/>
            </a:pPr>
            <a:r>
              <a:rPr lang="en-US" sz="1300" dirty="0">
                <a:solidFill>
                  <a:srgbClr val="E2E8F0"/>
                </a:solidFill>
                <a:latin typeface="Calibri" pitchFamily="34" charset="0"/>
                <a:ea typeface="Calibri" pitchFamily="34" charset="-122"/>
                <a:cs typeface="Calibri" pitchFamily="34" charset="-120"/>
              </a:rPr>
              <a:t>[Step 3: e.g. Identify internal project lead and stakeholders]</a:t>
            </a:r>
            <a:endParaRPr lang="en-US" sz="1300" dirty="0"/>
          </a:p>
          <a:p>
            <a:pPr marL="342900" indent="-342900">
              <a:spcAft>
                <a:spcPts val="400"/>
              </a:spcAft>
              <a:buSzPct val="100000"/>
              <a:buChar char="•"/>
            </a:pPr>
            <a:r>
              <a:rPr lang="en-US" sz="1300" dirty="0">
                <a:solidFill>
                  <a:srgbClr val="E2E8F0"/>
                </a:solidFill>
                <a:latin typeface="Calibri" pitchFamily="34" charset="0"/>
                <a:ea typeface="Calibri" pitchFamily="34" charset="-122"/>
                <a:cs typeface="Calibri" pitchFamily="34" charset="-120"/>
              </a:rPr>
              <a:t>[Step 4: e.g. Begin discovery phase by DATE]</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40080" y="365760"/>
            <a:ext cx="7772400" cy="548640"/>
          </a:xfrm>
          <a:prstGeom prst="rect">
            <a:avLst/>
          </a:prstGeom>
          <a:noFill/>
          <a:ln/>
        </p:spPr>
        <p:txBody>
          <a:bodyPr wrap="square" lIns="0" tIns="0" rIns="0" bIns="0" rtlCol="0" anchor="ctr"/>
          <a:lstStyle/>
          <a:p>
            <a:pPr indent="0" marL="0">
              <a:buNone/>
            </a:pPr>
            <a:r>
              <a:rPr lang="en-US" sz="2800" b="1" dirty="0">
                <a:solidFill>
                  <a:srgbClr val="0F172A"/>
                </a:solidFill>
                <a:latin typeface="Georgia" pitchFamily="34" charset="0"/>
                <a:ea typeface="Calibri" pitchFamily="34" charset="-122"/>
                <a:cs typeface="Calibri" pitchFamily="34" charset="-120"/>
              </a:rPr>
              <a:t>Appendix: Calculator Results</a:t>
            </a:r>
            <a:endParaRPr lang="en-US" sz="2800" dirty="0"/>
          </a:p>
        </p:txBody>
      </p:sp>
      <p:sp>
        <p:nvSpPr>
          <p:cNvPr id="3" name="Text 1"/>
          <p:cNvSpPr/>
          <p:nvPr/>
        </p:nvSpPr>
        <p:spPr>
          <a:xfrm>
            <a:off x="640080" y="914400"/>
            <a:ext cx="7772400" cy="365760"/>
          </a:xfrm>
          <a:prstGeom prst="rect">
            <a:avLst/>
          </a:prstGeom>
          <a:noFill/>
          <a:ln/>
        </p:spPr>
        <p:txBody>
          <a:bodyPr wrap="square" lIns="0" tIns="0" rIns="0" bIns="0" rtlCol="0" anchor="ctr"/>
          <a:lstStyle/>
          <a:p>
            <a:pPr indent="0" marL="0">
              <a:buNone/>
            </a:pPr>
            <a:r>
              <a:rPr lang="en-US" sz="1200" i="1" dirty="0">
                <a:solidFill>
                  <a:srgbClr val="94A3B8"/>
                </a:solidFill>
                <a:latin typeface="Calibri" pitchFamily="34" charset="0"/>
                <a:ea typeface="Calibri" pitchFamily="34" charset="-122"/>
                <a:cs typeface="Calibri" pitchFamily="34" charset="-120"/>
              </a:rPr>
              <a:t>Paste your detailed calculator outputs below. Run each calculator at creativefoundryco.com/calculators and copy the results summary into the boxes below.</a:t>
            </a:r>
            <a:endParaRPr lang="en-US" sz="1200" dirty="0"/>
          </a:p>
        </p:txBody>
      </p:sp>
      <p:sp>
        <p:nvSpPr>
          <p:cNvPr id="4" name="Shape 2"/>
          <p:cNvSpPr/>
          <p:nvPr/>
        </p:nvSpPr>
        <p:spPr>
          <a:xfrm>
            <a:off x="640080" y="1463040"/>
            <a:ext cx="3749040" cy="1463040"/>
          </a:xfrm>
          <a:prstGeom prst="rect">
            <a:avLst/>
          </a:prstGeom>
          <a:solidFill>
            <a:srgbClr val="F8FAFC"/>
          </a:solidFill>
          <a:ln w="12700">
            <a:solidFill>
              <a:srgbClr val="E2E8F0"/>
            </a:solidFill>
            <a:prstDash val="dash"/>
          </a:ln>
        </p:spPr>
      </p:sp>
      <p:sp>
        <p:nvSpPr>
          <p:cNvPr id="5" name="Text 3"/>
          <p:cNvSpPr/>
          <p:nvPr/>
        </p:nvSpPr>
        <p:spPr>
          <a:xfrm>
            <a:off x="777240" y="1554480"/>
            <a:ext cx="3474720" cy="274320"/>
          </a:xfrm>
          <a:prstGeom prst="rect">
            <a:avLst/>
          </a:prstGeom>
          <a:noFill/>
          <a:ln/>
        </p:spPr>
        <p:txBody>
          <a:bodyPr wrap="square" lIns="0" tIns="0" rIns="0" bIns="0" rtlCol="0" anchor="ctr"/>
          <a:lstStyle/>
          <a:p>
            <a:pPr indent="0" marL="0">
              <a:buNone/>
            </a:pPr>
            <a:r>
              <a:rPr lang="en-US" sz="1100" b="1" dirty="0">
                <a:solidFill>
                  <a:srgbClr val="312E81"/>
                </a:solidFill>
                <a:latin typeface="Calibri" pitchFamily="34" charset="0"/>
                <a:ea typeface="Calibri" pitchFamily="34" charset="-122"/>
                <a:cs typeface="Calibri" pitchFamily="34" charset="-120"/>
              </a:rPr>
              <a:t>Calculator 1: [Name]</a:t>
            </a:r>
            <a:endParaRPr lang="en-US" sz="1100" dirty="0"/>
          </a:p>
        </p:txBody>
      </p:sp>
      <p:sp>
        <p:nvSpPr>
          <p:cNvPr id="6" name="Text 4"/>
          <p:cNvSpPr/>
          <p:nvPr/>
        </p:nvSpPr>
        <p:spPr>
          <a:xfrm>
            <a:off x="777240" y="1920240"/>
            <a:ext cx="3474720" cy="731520"/>
          </a:xfrm>
          <a:prstGeom prst="rect">
            <a:avLst/>
          </a:prstGeom>
          <a:noFill/>
          <a:ln/>
        </p:spPr>
        <p:txBody>
          <a:bodyPr wrap="square" lIns="0" tIns="0" rIns="0" bIns="0" rtlCol="0" anchor="ctr"/>
          <a:lstStyle/>
          <a:p>
            <a:pPr indent="0" marL="0">
              <a:buNone/>
            </a:pPr>
            <a:r>
              <a:rPr lang="en-US" sz="1100" dirty="0">
                <a:solidFill>
                  <a:srgbClr val="94A3B8"/>
                </a:solidFill>
                <a:latin typeface="Calibri" pitchFamily="34" charset="0"/>
                <a:ea typeface="Calibri" pitchFamily="34" charset="-122"/>
                <a:cs typeface="Calibri" pitchFamily="34" charset="-120"/>
              </a:rPr>
              <a:t>[Paste calculator results here]</a:t>
            </a:r>
            <a:endParaRPr lang="en-US" sz="1100" dirty="0"/>
          </a:p>
        </p:txBody>
      </p:sp>
      <p:sp>
        <p:nvSpPr>
          <p:cNvPr id="7" name="Shape 5"/>
          <p:cNvSpPr/>
          <p:nvPr/>
        </p:nvSpPr>
        <p:spPr>
          <a:xfrm>
            <a:off x="4754880" y="1463040"/>
            <a:ext cx="3749040" cy="1463040"/>
          </a:xfrm>
          <a:prstGeom prst="rect">
            <a:avLst/>
          </a:prstGeom>
          <a:solidFill>
            <a:srgbClr val="F8FAFC"/>
          </a:solidFill>
          <a:ln w="12700">
            <a:solidFill>
              <a:srgbClr val="E2E8F0"/>
            </a:solidFill>
            <a:prstDash val="dash"/>
          </a:ln>
        </p:spPr>
      </p:sp>
      <p:sp>
        <p:nvSpPr>
          <p:cNvPr id="8" name="Text 6"/>
          <p:cNvSpPr/>
          <p:nvPr/>
        </p:nvSpPr>
        <p:spPr>
          <a:xfrm>
            <a:off x="4892040" y="1554480"/>
            <a:ext cx="3474720" cy="274320"/>
          </a:xfrm>
          <a:prstGeom prst="rect">
            <a:avLst/>
          </a:prstGeom>
          <a:noFill/>
          <a:ln/>
        </p:spPr>
        <p:txBody>
          <a:bodyPr wrap="square" lIns="0" tIns="0" rIns="0" bIns="0" rtlCol="0" anchor="ctr"/>
          <a:lstStyle/>
          <a:p>
            <a:pPr indent="0" marL="0">
              <a:buNone/>
            </a:pPr>
            <a:r>
              <a:rPr lang="en-US" sz="1100" b="1" dirty="0">
                <a:solidFill>
                  <a:srgbClr val="312E81"/>
                </a:solidFill>
                <a:latin typeface="Calibri" pitchFamily="34" charset="0"/>
                <a:ea typeface="Calibri" pitchFamily="34" charset="-122"/>
                <a:cs typeface="Calibri" pitchFamily="34" charset="-120"/>
              </a:rPr>
              <a:t>Calculator 2: [Name]</a:t>
            </a:r>
            <a:endParaRPr lang="en-US" sz="1100" dirty="0"/>
          </a:p>
        </p:txBody>
      </p:sp>
      <p:sp>
        <p:nvSpPr>
          <p:cNvPr id="9" name="Text 7"/>
          <p:cNvSpPr/>
          <p:nvPr/>
        </p:nvSpPr>
        <p:spPr>
          <a:xfrm>
            <a:off x="4892040" y="1920240"/>
            <a:ext cx="3474720" cy="731520"/>
          </a:xfrm>
          <a:prstGeom prst="rect">
            <a:avLst/>
          </a:prstGeom>
          <a:noFill/>
          <a:ln/>
        </p:spPr>
        <p:txBody>
          <a:bodyPr wrap="square" lIns="0" tIns="0" rIns="0" bIns="0" rtlCol="0" anchor="ctr"/>
          <a:lstStyle/>
          <a:p>
            <a:pPr indent="0" marL="0">
              <a:buNone/>
            </a:pPr>
            <a:r>
              <a:rPr lang="en-US" sz="1100" dirty="0">
                <a:solidFill>
                  <a:srgbClr val="94A3B8"/>
                </a:solidFill>
                <a:latin typeface="Calibri" pitchFamily="34" charset="0"/>
                <a:ea typeface="Calibri" pitchFamily="34" charset="-122"/>
                <a:cs typeface="Calibri" pitchFamily="34" charset="-120"/>
              </a:rPr>
              <a:t>[Paste calculator results here]</a:t>
            </a:r>
            <a:endParaRPr lang="en-US" sz="1100" dirty="0"/>
          </a:p>
        </p:txBody>
      </p:sp>
      <p:sp>
        <p:nvSpPr>
          <p:cNvPr id="10" name="Shape 8"/>
          <p:cNvSpPr/>
          <p:nvPr/>
        </p:nvSpPr>
        <p:spPr>
          <a:xfrm>
            <a:off x="640080" y="3108960"/>
            <a:ext cx="3749040" cy="1463040"/>
          </a:xfrm>
          <a:prstGeom prst="rect">
            <a:avLst/>
          </a:prstGeom>
          <a:solidFill>
            <a:srgbClr val="F8FAFC"/>
          </a:solidFill>
          <a:ln w="12700">
            <a:solidFill>
              <a:srgbClr val="E2E8F0"/>
            </a:solidFill>
            <a:prstDash val="dash"/>
          </a:ln>
        </p:spPr>
      </p:sp>
      <p:sp>
        <p:nvSpPr>
          <p:cNvPr id="11" name="Text 9"/>
          <p:cNvSpPr/>
          <p:nvPr/>
        </p:nvSpPr>
        <p:spPr>
          <a:xfrm>
            <a:off x="777240" y="3200400"/>
            <a:ext cx="3474720" cy="274320"/>
          </a:xfrm>
          <a:prstGeom prst="rect">
            <a:avLst/>
          </a:prstGeom>
          <a:noFill/>
          <a:ln/>
        </p:spPr>
        <p:txBody>
          <a:bodyPr wrap="square" lIns="0" tIns="0" rIns="0" bIns="0" rtlCol="0" anchor="ctr"/>
          <a:lstStyle/>
          <a:p>
            <a:pPr indent="0" marL="0">
              <a:buNone/>
            </a:pPr>
            <a:r>
              <a:rPr lang="en-US" sz="1100" b="1" dirty="0">
                <a:solidFill>
                  <a:srgbClr val="312E81"/>
                </a:solidFill>
                <a:latin typeface="Calibri" pitchFamily="34" charset="0"/>
                <a:ea typeface="Calibri" pitchFamily="34" charset="-122"/>
                <a:cs typeface="Calibri" pitchFamily="34" charset="-120"/>
              </a:rPr>
              <a:t>Calculator 3: [Name]</a:t>
            </a:r>
            <a:endParaRPr lang="en-US" sz="1100" dirty="0"/>
          </a:p>
        </p:txBody>
      </p:sp>
      <p:sp>
        <p:nvSpPr>
          <p:cNvPr id="12" name="Text 10"/>
          <p:cNvSpPr/>
          <p:nvPr/>
        </p:nvSpPr>
        <p:spPr>
          <a:xfrm>
            <a:off x="777240" y="3566160"/>
            <a:ext cx="3474720" cy="731520"/>
          </a:xfrm>
          <a:prstGeom prst="rect">
            <a:avLst/>
          </a:prstGeom>
          <a:noFill/>
          <a:ln/>
        </p:spPr>
        <p:txBody>
          <a:bodyPr wrap="square" lIns="0" tIns="0" rIns="0" bIns="0" rtlCol="0" anchor="ctr"/>
          <a:lstStyle/>
          <a:p>
            <a:pPr indent="0" marL="0">
              <a:buNone/>
            </a:pPr>
            <a:r>
              <a:rPr lang="en-US" sz="1100" dirty="0">
                <a:solidFill>
                  <a:srgbClr val="94A3B8"/>
                </a:solidFill>
                <a:latin typeface="Calibri" pitchFamily="34" charset="0"/>
                <a:ea typeface="Calibri" pitchFamily="34" charset="-122"/>
                <a:cs typeface="Calibri" pitchFamily="34" charset="-120"/>
              </a:rPr>
              <a:t>[Paste calculator results here]</a:t>
            </a:r>
            <a:endParaRPr lang="en-US" sz="1100" dirty="0"/>
          </a:p>
        </p:txBody>
      </p:sp>
      <p:sp>
        <p:nvSpPr>
          <p:cNvPr id="13" name="Shape 11"/>
          <p:cNvSpPr/>
          <p:nvPr/>
        </p:nvSpPr>
        <p:spPr>
          <a:xfrm>
            <a:off x="4754880" y="3108960"/>
            <a:ext cx="3749040" cy="1463040"/>
          </a:xfrm>
          <a:prstGeom prst="rect">
            <a:avLst/>
          </a:prstGeom>
          <a:solidFill>
            <a:srgbClr val="F8FAFC"/>
          </a:solidFill>
          <a:ln w="12700">
            <a:solidFill>
              <a:srgbClr val="E2E8F0"/>
            </a:solidFill>
            <a:prstDash val="dash"/>
          </a:ln>
        </p:spPr>
      </p:sp>
      <p:sp>
        <p:nvSpPr>
          <p:cNvPr id="14" name="Text 12"/>
          <p:cNvSpPr/>
          <p:nvPr/>
        </p:nvSpPr>
        <p:spPr>
          <a:xfrm>
            <a:off x="4892040" y="3200400"/>
            <a:ext cx="3474720" cy="274320"/>
          </a:xfrm>
          <a:prstGeom prst="rect">
            <a:avLst/>
          </a:prstGeom>
          <a:noFill/>
          <a:ln/>
        </p:spPr>
        <p:txBody>
          <a:bodyPr wrap="square" lIns="0" tIns="0" rIns="0" bIns="0" rtlCol="0" anchor="ctr"/>
          <a:lstStyle/>
          <a:p>
            <a:pPr indent="0" marL="0">
              <a:buNone/>
            </a:pPr>
            <a:r>
              <a:rPr lang="en-US" sz="1100" b="1" dirty="0">
                <a:solidFill>
                  <a:srgbClr val="312E81"/>
                </a:solidFill>
                <a:latin typeface="Calibri" pitchFamily="34" charset="0"/>
                <a:ea typeface="Calibri" pitchFamily="34" charset="-122"/>
                <a:cs typeface="Calibri" pitchFamily="34" charset="-120"/>
              </a:rPr>
              <a:t>Calculator 4: [Name]</a:t>
            </a:r>
            <a:endParaRPr lang="en-US" sz="1100" dirty="0"/>
          </a:p>
        </p:txBody>
      </p:sp>
      <p:sp>
        <p:nvSpPr>
          <p:cNvPr id="15" name="Text 13"/>
          <p:cNvSpPr/>
          <p:nvPr/>
        </p:nvSpPr>
        <p:spPr>
          <a:xfrm>
            <a:off x="4892040" y="3566160"/>
            <a:ext cx="3474720" cy="731520"/>
          </a:xfrm>
          <a:prstGeom prst="rect">
            <a:avLst/>
          </a:prstGeom>
          <a:noFill/>
          <a:ln/>
        </p:spPr>
        <p:txBody>
          <a:bodyPr wrap="square" lIns="0" tIns="0" rIns="0" bIns="0" rtlCol="0" anchor="ctr"/>
          <a:lstStyle/>
          <a:p>
            <a:pPr indent="0" marL="0">
              <a:buNone/>
            </a:pPr>
            <a:r>
              <a:rPr lang="en-US" sz="1100" dirty="0">
                <a:solidFill>
                  <a:srgbClr val="94A3B8"/>
                </a:solidFill>
                <a:latin typeface="Calibri" pitchFamily="34" charset="0"/>
                <a:ea typeface="Calibri" pitchFamily="34" charset="-122"/>
                <a:cs typeface="Calibri" pitchFamily="34" charset="-120"/>
              </a:rPr>
              <a:t>[Paste calculator results here]</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Case Template</dc:title>
  <dc:subject>PptxGenJS Presentation</dc:subject>
  <dc:creator>Creative Foundry Co.</dc:creator>
  <cp:lastModifiedBy>Creative Foundry Co.</cp:lastModifiedBy>
  <cp:revision>1</cp:revision>
  <dcterms:created xsi:type="dcterms:W3CDTF">2026-04-23T20:29:25Z</dcterms:created>
  <dcterms:modified xsi:type="dcterms:W3CDTF">2026-04-23T20:29:25Z</dcterms:modified>
</cp:coreProperties>
</file>